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48"/>
  </p:notesMasterIdLst>
  <p:handoutMasterIdLst>
    <p:handoutMasterId r:id="rId49"/>
  </p:handoutMasterIdLst>
  <p:sldIdLst>
    <p:sldId id="361" r:id="rId2"/>
    <p:sldId id="362" r:id="rId3"/>
    <p:sldId id="259" r:id="rId4"/>
    <p:sldId id="260" r:id="rId5"/>
    <p:sldId id="261" r:id="rId6"/>
    <p:sldId id="262" r:id="rId7"/>
    <p:sldId id="354" r:id="rId8"/>
    <p:sldId id="355" r:id="rId9"/>
    <p:sldId id="326" r:id="rId10"/>
    <p:sldId id="364" r:id="rId11"/>
    <p:sldId id="363" r:id="rId12"/>
    <p:sldId id="334" r:id="rId13"/>
    <p:sldId id="331" r:id="rId14"/>
    <p:sldId id="332" r:id="rId15"/>
    <p:sldId id="283" r:id="rId16"/>
    <p:sldId id="356" r:id="rId17"/>
    <p:sldId id="357" r:id="rId18"/>
    <p:sldId id="358" r:id="rId19"/>
    <p:sldId id="359" r:id="rId20"/>
    <p:sldId id="284" r:id="rId21"/>
    <p:sldId id="285" r:id="rId22"/>
    <p:sldId id="313" r:id="rId23"/>
    <p:sldId id="360" r:id="rId24"/>
    <p:sldId id="320" r:id="rId25"/>
    <p:sldId id="339" r:id="rId26"/>
    <p:sldId id="289" r:id="rId27"/>
    <p:sldId id="316" r:id="rId28"/>
    <p:sldId id="321" r:id="rId29"/>
    <p:sldId id="292" r:id="rId30"/>
    <p:sldId id="340" r:id="rId31"/>
    <p:sldId id="317" r:id="rId32"/>
    <p:sldId id="322" r:id="rId33"/>
    <p:sldId id="318" r:id="rId34"/>
    <p:sldId id="342" r:id="rId35"/>
    <p:sldId id="296" r:id="rId36"/>
    <p:sldId id="298" r:id="rId37"/>
    <p:sldId id="297" r:id="rId38"/>
    <p:sldId id="299" r:id="rId39"/>
    <p:sldId id="343" r:id="rId40"/>
    <p:sldId id="344" r:id="rId41"/>
    <p:sldId id="345" r:id="rId42"/>
    <p:sldId id="346" r:id="rId43"/>
    <p:sldId id="301" r:id="rId44"/>
    <p:sldId id="323" r:id="rId45"/>
    <p:sldId id="325" r:id="rId46"/>
    <p:sldId id="353"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autoAdjust="0"/>
    <p:restoredTop sz="73348" autoAdjust="0"/>
  </p:normalViewPr>
  <p:slideViewPr>
    <p:cSldViewPr>
      <p:cViewPr varScale="1">
        <p:scale>
          <a:sx n="140" d="100"/>
          <a:sy n="140" d="100"/>
        </p:scale>
        <p:origin x="-3248" y="-1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24.xml"/><Relationship Id="rId20" Type="http://schemas.openxmlformats.org/officeDocument/2006/relationships/slide" Target="slides/slide46.xml"/><Relationship Id="rId10" Type="http://schemas.openxmlformats.org/officeDocument/2006/relationships/slide" Target="slides/slide26.xml"/><Relationship Id="rId11" Type="http://schemas.openxmlformats.org/officeDocument/2006/relationships/slide" Target="slides/slide28.xml"/><Relationship Id="rId12" Type="http://schemas.openxmlformats.org/officeDocument/2006/relationships/slide" Target="slides/slide29.xml"/><Relationship Id="rId13" Type="http://schemas.openxmlformats.org/officeDocument/2006/relationships/slide" Target="slides/slide32.xml"/><Relationship Id="rId14" Type="http://schemas.openxmlformats.org/officeDocument/2006/relationships/slide" Target="slides/slide35.xml"/><Relationship Id="rId15" Type="http://schemas.openxmlformats.org/officeDocument/2006/relationships/slide" Target="slides/slide36.xml"/><Relationship Id="rId16" Type="http://schemas.openxmlformats.org/officeDocument/2006/relationships/slide" Target="slides/slide37.xml"/><Relationship Id="rId17" Type="http://schemas.openxmlformats.org/officeDocument/2006/relationships/slide" Target="slides/slide38.xml"/><Relationship Id="rId18" Type="http://schemas.openxmlformats.org/officeDocument/2006/relationships/slide" Target="slides/slide43.xml"/><Relationship Id="rId19" Type="http://schemas.openxmlformats.org/officeDocument/2006/relationships/slide" Target="slides/slide45.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15.xml"/><Relationship Id="rId7" Type="http://schemas.openxmlformats.org/officeDocument/2006/relationships/slide" Target="slides/slide20.xml"/><Relationship Id="rId8"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smtClean="0"/>
            <a:t>Sequential access</a:t>
          </a:r>
          <a:endParaRPr lang="en-US" dirty="0"/>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smtClean="0"/>
            <a:t>Memory is organized into units of data called records</a:t>
          </a:r>
          <a:endParaRPr lang="en-US" dirty="0"/>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smtClean="0"/>
            <a:t>Access must be made in a specific linear sequence</a:t>
          </a:r>
          <a:endParaRPr lang="en-US" dirty="0"/>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smtClean="0"/>
            <a:t>Access time is variable</a:t>
          </a:r>
          <a:endParaRPr lang="en-US" dirty="0"/>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smtClean="0"/>
            <a:t>Direct access</a:t>
          </a:r>
          <a:endParaRPr lang="en-US" dirty="0"/>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smtClean="0"/>
            <a:t>Involves a shared read-write mechanism</a:t>
          </a:r>
          <a:endParaRPr lang="en-US" dirty="0"/>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smtClean="0"/>
            <a:t>Individual blocks or records have a unique address based on physical location</a:t>
          </a:r>
          <a:endParaRPr lang="en-US" dirty="0"/>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smtClean="0"/>
            <a:t>Access time is variable</a:t>
          </a:r>
          <a:endParaRPr lang="en-US" dirty="0"/>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smtClean="0"/>
            <a:t>Random access</a:t>
          </a:r>
          <a:endParaRPr lang="en-US" dirty="0"/>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smtClean="0"/>
            <a:t>Each addressable location in memory has a unique, physically wired-in addressing mechanism</a:t>
          </a:r>
          <a:endParaRPr lang="en-US" dirty="0"/>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smtClean="0"/>
            <a:t>The time to access a given location is independent of the sequence of prior accesses and is constant</a:t>
          </a:r>
          <a:endParaRPr lang="en-US" dirty="0"/>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smtClean="0"/>
            <a:t>Any location can be selected at random and directly addressed and accessed</a:t>
          </a:r>
          <a:endParaRPr lang="en-US" dirty="0"/>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smtClean="0"/>
            <a:t>Main memory and some cache systems are random access</a:t>
          </a:r>
          <a:endParaRPr lang="en-US" dirty="0"/>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smtClean="0"/>
            <a:t>Associative</a:t>
          </a:r>
          <a:endParaRPr lang="en-GB" dirty="0"/>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smtClean="0"/>
            <a:t>A word is retrieved based on a portion of its contents rather than its address</a:t>
          </a:r>
          <a:endParaRPr lang="en-US" dirty="0"/>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smtClean="0"/>
            <a:t>Each location has its own addressing mechanism and retrieval time is constant independent of location or prior access patterns</a:t>
          </a:r>
          <a:endParaRPr lang="en-US" dirty="0"/>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smtClean="0"/>
            <a:t>Cache memories may employ associative access</a:t>
          </a:r>
          <a:endParaRPr lang="en-US" dirty="0"/>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t>
        <a:bodyPr/>
        <a:lstStyle/>
        <a:p>
          <a:endParaRPr lang="en-US"/>
        </a:p>
      </dgm:t>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t>
        <a:bodyPr/>
        <a:lstStyle/>
        <a:p>
          <a:endParaRPr lang="en-US"/>
        </a:p>
      </dgm:t>
    </dgm:pt>
    <dgm:pt modelId="{E831056C-9A48-964E-B68D-5061B30A0B2E}" type="pres">
      <dgm:prSet presAssocID="{8A5A9FAA-F984-444B-8BA7-6F42E18237DE}" presName="rootConnector" presStyleLbl="node1" presStyleIdx="0" presStyleCnt="4"/>
      <dgm:spPr/>
      <dgm:t>
        <a:bodyPr/>
        <a:lstStyle/>
        <a:p>
          <a:endParaRPr lang="en-US"/>
        </a:p>
      </dgm:t>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t>
        <a:bodyPr/>
        <a:lstStyle/>
        <a:p>
          <a:endParaRPr lang="en-US"/>
        </a:p>
      </dgm:t>
    </dgm:pt>
    <dgm:pt modelId="{195F2E14-05C7-644B-B6BE-707563606306}" type="pres">
      <dgm:prSet presAssocID="{249E975A-6248-F040-B0EC-0D217BA5812D}" presName="childText" presStyleLbl="bgAcc1" presStyleIdx="0" presStyleCnt="13">
        <dgm:presLayoutVars>
          <dgm:bulletEnabled val="1"/>
        </dgm:presLayoutVars>
      </dgm:prSet>
      <dgm:spPr/>
      <dgm:t>
        <a:bodyPr/>
        <a:lstStyle/>
        <a:p>
          <a:endParaRPr lang="en-US"/>
        </a:p>
      </dgm:t>
    </dgm:pt>
    <dgm:pt modelId="{0E6FC7EB-80AA-AC4F-92E0-0E78041CDE6D}" type="pres">
      <dgm:prSet presAssocID="{CB0A248A-E086-8F4B-A63C-250EFB5A7DBB}" presName="Name13" presStyleLbl="parChTrans1D2" presStyleIdx="1" presStyleCnt="13"/>
      <dgm:spPr/>
      <dgm:t>
        <a:bodyPr/>
        <a:lstStyle/>
        <a:p>
          <a:endParaRPr lang="en-US"/>
        </a:p>
      </dgm:t>
    </dgm:pt>
    <dgm:pt modelId="{5F4B137F-2E04-C242-AEBD-63382F5DADFC}" type="pres">
      <dgm:prSet presAssocID="{D8989F21-0B24-DD47-AF8B-351C1027F72B}" presName="childText" presStyleLbl="bgAcc1" presStyleIdx="1" presStyleCnt="13">
        <dgm:presLayoutVars>
          <dgm:bulletEnabled val="1"/>
        </dgm:presLayoutVars>
      </dgm:prSet>
      <dgm:spPr/>
      <dgm:t>
        <a:bodyPr/>
        <a:lstStyle/>
        <a:p>
          <a:endParaRPr lang="en-US"/>
        </a:p>
      </dgm:t>
    </dgm:pt>
    <dgm:pt modelId="{790BEB0E-6B5B-BE40-A3A9-EE69F83027B8}" type="pres">
      <dgm:prSet presAssocID="{7F091602-B494-2A49-A04D-FD0AC9D0086B}" presName="Name13" presStyleLbl="parChTrans1D2" presStyleIdx="2" presStyleCnt="13"/>
      <dgm:spPr/>
      <dgm:t>
        <a:bodyPr/>
        <a:lstStyle/>
        <a:p>
          <a:endParaRPr lang="en-US"/>
        </a:p>
      </dgm:t>
    </dgm:pt>
    <dgm:pt modelId="{3D110699-3DBB-5146-A1DC-9DF4CC366F5C}" type="pres">
      <dgm:prSet presAssocID="{730A44F1-D164-9041-B049-621F523080BF}" presName="childText" presStyleLbl="bgAcc1" presStyleIdx="2" presStyleCnt="13">
        <dgm:presLayoutVars>
          <dgm:bulletEnabled val="1"/>
        </dgm:presLayoutVars>
      </dgm:prSet>
      <dgm:spPr/>
      <dgm:t>
        <a:bodyPr/>
        <a:lstStyle/>
        <a:p>
          <a:endParaRPr lang="en-US"/>
        </a:p>
      </dgm:t>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t>
        <a:bodyPr/>
        <a:lstStyle/>
        <a:p>
          <a:endParaRPr lang="en-US"/>
        </a:p>
      </dgm:t>
    </dgm:pt>
    <dgm:pt modelId="{A22B84D8-03AB-CA45-90C5-01047C820E69}" type="pres">
      <dgm:prSet presAssocID="{262243F6-C188-F24D-AB99-C967D9D9E10A}" presName="rootConnector" presStyleLbl="node1" presStyleIdx="1" presStyleCnt="4"/>
      <dgm:spPr/>
      <dgm:t>
        <a:bodyPr/>
        <a:lstStyle/>
        <a:p>
          <a:endParaRPr lang="en-US"/>
        </a:p>
      </dgm:t>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t>
        <a:bodyPr/>
        <a:lstStyle/>
        <a:p>
          <a:endParaRPr lang="en-US"/>
        </a:p>
      </dgm:t>
    </dgm:pt>
    <dgm:pt modelId="{EB5CB965-FFE0-B148-AF27-9EABE58F81E7}" type="pres">
      <dgm:prSet presAssocID="{AD977A24-11DC-C742-9D49-A6C33F1F91B6}" presName="childText" presStyleLbl="bgAcc1" presStyleIdx="3" presStyleCnt="13">
        <dgm:presLayoutVars>
          <dgm:bulletEnabled val="1"/>
        </dgm:presLayoutVars>
      </dgm:prSet>
      <dgm:spPr/>
      <dgm:t>
        <a:bodyPr/>
        <a:lstStyle/>
        <a:p>
          <a:endParaRPr lang="en-US"/>
        </a:p>
      </dgm:t>
    </dgm:pt>
    <dgm:pt modelId="{8AF6E76E-68BB-264D-826E-AEBB39267524}" type="pres">
      <dgm:prSet presAssocID="{0B65D78F-D56C-BD40-A9B0-59F402830A7C}" presName="Name13" presStyleLbl="parChTrans1D2" presStyleIdx="4" presStyleCnt="13"/>
      <dgm:spPr/>
      <dgm:t>
        <a:bodyPr/>
        <a:lstStyle/>
        <a:p>
          <a:endParaRPr lang="en-US"/>
        </a:p>
      </dgm:t>
    </dgm:pt>
    <dgm:pt modelId="{11F567F9-0295-3F48-9CFB-A29A07F8ED60}" type="pres">
      <dgm:prSet presAssocID="{DE8EFFD2-9C3E-E142-B5BE-3003F9ECCF56}" presName="childText" presStyleLbl="bgAcc1" presStyleIdx="4" presStyleCnt="13">
        <dgm:presLayoutVars>
          <dgm:bulletEnabled val="1"/>
        </dgm:presLayoutVars>
      </dgm:prSet>
      <dgm:spPr/>
      <dgm:t>
        <a:bodyPr/>
        <a:lstStyle/>
        <a:p>
          <a:endParaRPr lang="en-US"/>
        </a:p>
      </dgm:t>
    </dgm:pt>
    <dgm:pt modelId="{29C59D61-C26A-AA40-8EA4-D9F10DB3FA4C}" type="pres">
      <dgm:prSet presAssocID="{2C6FA2B9-6188-7041-8EEB-DFFE828A61C2}" presName="Name13" presStyleLbl="parChTrans1D2" presStyleIdx="5" presStyleCnt="13"/>
      <dgm:spPr/>
      <dgm:t>
        <a:bodyPr/>
        <a:lstStyle/>
        <a:p>
          <a:endParaRPr lang="en-US"/>
        </a:p>
      </dgm:t>
    </dgm:pt>
    <dgm:pt modelId="{B9A2AEBA-8DB5-A741-9AFA-831FB972D460}" type="pres">
      <dgm:prSet presAssocID="{4EE020A8-A35E-F943-8D39-B335825AE9FF}" presName="childText" presStyleLbl="bgAcc1" presStyleIdx="5" presStyleCnt="13">
        <dgm:presLayoutVars>
          <dgm:bulletEnabled val="1"/>
        </dgm:presLayoutVars>
      </dgm:prSet>
      <dgm:spPr/>
      <dgm:t>
        <a:bodyPr/>
        <a:lstStyle/>
        <a:p>
          <a:endParaRPr lang="en-US"/>
        </a:p>
      </dgm:t>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t>
        <a:bodyPr/>
        <a:lstStyle/>
        <a:p>
          <a:endParaRPr lang="en-US"/>
        </a:p>
      </dgm:t>
    </dgm:pt>
    <dgm:pt modelId="{97A63C3D-DF05-2E49-ADF2-60951A1D1420}" type="pres">
      <dgm:prSet presAssocID="{C820C997-5775-1D4D-B615-942335D8F154}" presName="rootConnector" presStyleLbl="node1" presStyleIdx="2" presStyleCnt="4"/>
      <dgm:spPr/>
      <dgm:t>
        <a:bodyPr/>
        <a:lstStyle/>
        <a:p>
          <a:endParaRPr lang="en-US"/>
        </a:p>
      </dgm:t>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t>
        <a:bodyPr/>
        <a:lstStyle/>
        <a:p>
          <a:endParaRPr lang="en-US"/>
        </a:p>
      </dgm:t>
    </dgm:pt>
    <dgm:pt modelId="{CDF79683-4896-AE46-8C7E-1E26F3144B7F}" type="pres">
      <dgm:prSet presAssocID="{FAEA5CBB-AE04-B549-AC53-D0181C8E8A08}" presName="childText" presStyleLbl="bgAcc1" presStyleIdx="6" presStyleCnt="13">
        <dgm:presLayoutVars>
          <dgm:bulletEnabled val="1"/>
        </dgm:presLayoutVars>
      </dgm:prSet>
      <dgm:spPr/>
      <dgm:t>
        <a:bodyPr/>
        <a:lstStyle/>
        <a:p>
          <a:endParaRPr lang="en-US"/>
        </a:p>
      </dgm:t>
    </dgm:pt>
    <dgm:pt modelId="{22BDA43B-DDAC-6B48-B529-9D41B158BFE5}" type="pres">
      <dgm:prSet presAssocID="{2548E3A4-CB27-114A-89EA-C80B13E8BB9F}" presName="Name13" presStyleLbl="parChTrans1D2" presStyleIdx="7" presStyleCnt="13"/>
      <dgm:spPr/>
      <dgm:t>
        <a:bodyPr/>
        <a:lstStyle/>
        <a:p>
          <a:endParaRPr lang="en-US"/>
        </a:p>
      </dgm:t>
    </dgm:pt>
    <dgm:pt modelId="{86D2BFCF-6137-6040-B4D7-654F73B11185}" type="pres">
      <dgm:prSet presAssocID="{84F3437F-B600-A644-99F4-6E1DF8387B12}" presName="childText" presStyleLbl="bgAcc1" presStyleIdx="7" presStyleCnt="13">
        <dgm:presLayoutVars>
          <dgm:bulletEnabled val="1"/>
        </dgm:presLayoutVars>
      </dgm:prSet>
      <dgm:spPr/>
      <dgm:t>
        <a:bodyPr/>
        <a:lstStyle/>
        <a:p>
          <a:endParaRPr lang="en-US"/>
        </a:p>
      </dgm:t>
    </dgm:pt>
    <dgm:pt modelId="{FECE01BA-866C-8B4C-8971-A9BDF35383BD}" type="pres">
      <dgm:prSet presAssocID="{E592A506-7658-4B4C-8FED-E3A5A6E38753}" presName="Name13" presStyleLbl="parChTrans1D2" presStyleIdx="8" presStyleCnt="13"/>
      <dgm:spPr/>
      <dgm:t>
        <a:bodyPr/>
        <a:lstStyle/>
        <a:p>
          <a:endParaRPr lang="en-US"/>
        </a:p>
      </dgm:t>
    </dgm:pt>
    <dgm:pt modelId="{69BFFA3F-0AD9-9441-82BC-335A44ED0150}" type="pres">
      <dgm:prSet presAssocID="{2DC69FB4-FE3C-AD43-B145-23EB77E89B08}" presName="childText" presStyleLbl="bgAcc1" presStyleIdx="8" presStyleCnt="13">
        <dgm:presLayoutVars>
          <dgm:bulletEnabled val="1"/>
        </dgm:presLayoutVars>
      </dgm:prSet>
      <dgm:spPr/>
      <dgm:t>
        <a:bodyPr/>
        <a:lstStyle/>
        <a:p>
          <a:endParaRPr lang="en-US"/>
        </a:p>
      </dgm:t>
    </dgm:pt>
    <dgm:pt modelId="{1B2A1DD4-116B-C64D-AB7C-4E334146ACC9}" type="pres">
      <dgm:prSet presAssocID="{4F65C890-6967-5D41-856B-1BAADEDB4B58}" presName="Name13" presStyleLbl="parChTrans1D2" presStyleIdx="9" presStyleCnt="13"/>
      <dgm:spPr/>
      <dgm:t>
        <a:bodyPr/>
        <a:lstStyle/>
        <a:p>
          <a:endParaRPr lang="en-US"/>
        </a:p>
      </dgm:t>
    </dgm:pt>
    <dgm:pt modelId="{F0161445-FBCA-154C-A578-ACEB2B139284}" type="pres">
      <dgm:prSet presAssocID="{29337C8D-4C22-5949-A112-C600430A6B55}" presName="childText" presStyleLbl="bgAcc1" presStyleIdx="9" presStyleCnt="13">
        <dgm:presLayoutVars>
          <dgm:bulletEnabled val="1"/>
        </dgm:presLayoutVars>
      </dgm:prSet>
      <dgm:spPr/>
      <dgm:t>
        <a:bodyPr/>
        <a:lstStyle/>
        <a:p>
          <a:endParaRPr lang="en-US"/>
        </a:p>
      </dgm:t>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t>
        <a:bodyPr/>
        <a:lstStyle/>
        <a:p>
          <a:endParaRPr lang="en-US"/>
        </a:p>
      </dgm:t>
    </dgm:pt>
    <dgm:pt modelId="{C6E62521-4D12-004A-A502-A60826E7EBAA}" type="pres">
      <dgm:prSet presAssocID="{FA6A981E-3070-A34F-947A-EB7ABA68EE11}" presName="rootConnector" presStyleLbl="node1" presStyleIdx="3" presStyleCnt="4"/>
      <dgm:spPr/>
      <dgm:t>
        <a:bodyPr/>
        <a:lstStyle/>
        <a:p>
          <a:endParaRPr lang="en-US"/>
        </a:p>
      </dgm:t>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t>
        <a:bodyPr/>
        <a:lstStyle/>
        <a:p>
          <a:endParaRPr lang="en-US"/>
        </a:p>
      </dgm:t>
    </dgm:pt>
    <dgm:pt modelId="{DCB2FCDB-E6D6-904E-A580-4ADB3BF065A6}" type="pres">
      <dgm:prSet presAssocID="{51FEB92C-5C00-4148-B4CE-600BD1896178}" presName="childText" presStyleLbl="bgAcc1" presStyleIdx="10" presStyleCnt="13">
        <dgm:presLayoutVars>
          <dgm:bulletEnabled val="1"/>
        </dgm:presLayoutVars>
      </dgm:prSet>
      <dgm:spPr/>
      <dgm:t>
        <a:bodyPr/>
        <a:lstStyle/>
        <a:p>
          <a:endParaRPr lang="en-US"/>
        </a:p>
      </dgm:t>
    </dgm:pt>
    <dgm:pt modelId="{83B0DAF1-60E4-9045-B9E4-B96C5D869AFD}" type="pres">
      <dgm:prSet presAssocID="{DC0B03C6-28CF-5A4D-B3F8-BB2309151689}" presName="Name13" presStyleLbl="parChTrans1D2" presStyleIdx="11" presStyleCnt="13"/>
      <dgm:spPr/>
      <dgm:t>
        <a:bodyPr/>
        <a:lstStyle/>
        <a:p>
          <a:endParaRPr lang="en-US"/>
        </a:p>
      </dgm:t>
    </dgm:pt>
    <dgm:pt modelId="{366DBA70-8BB4-F34F-8B9B-A2766771CED6}" type="pres">
      <dgm:prSet presAssocID="{9BD8975B-F43D-194D-9595-9DCB15FE0012}" presName="childText" presStyleLbl="bgAcc1" presStyleIdx="11" presStyleCnt="13">
        <dgm:presLayoutVars>
          <dgm:bulletEnabled val="1"/>
        </dgm:presLayoutVars>
      </dgm:prSet>
      <dgm:spPr/>
      <dgm:t>
        <a:bodyPr/>
        <a:lstStyle/>
        <a:p>
          <a:endParaRPr lang="en-US"/>
        </a:p>
      </dgm:t>
    </dgm:pt>
    <dgm:pt modelId="{46F7C217-EAF9-1940-A3AC-6B582F32A3FA}" type="pres">
      <dgm:prSet presAssocID="{AE02444B-5E83-5F41-9956-4BF44137F418}" presName="Name13" presStyleLbl="parChTrans1D2" presStyleIdx="12" presStyleCnt="13"/>
      <dgm:spPr/>
      <dgm:t>
        <a:bodyPr/>
        <a:lstStyle/>
        <a:p>
          <a:endParaRPr lang="en-US"/>
        </a:p>
      </dgm:t>
    </dgm:pt>
    <dgm:pt modelId="{5AF0E7B9-E263-D64F-82B7-2123FE05D917}" type="pres">
      <dgm:prSet presAssocID="{49C10939-F231-2D4D-AC73-F6AEA469EE20}" presName="childText" presStyleLbl="bgAcc1" presStyleIdx="12" presStyleCnt="13">
        <dgm:presLayoutVars>
          <dgm:bulletEnabled val="1"/>
        </dgm:presLayoutVars>
      </dgm:prSet>
      <dgm:spPr/>
      <dgm:t>
        <a:bodyPr/>
        <a:lstStyle/>
        <a:p>
          <a:endParaRPr lang="en-US"/>
        </a:p>
      </dgm:t>
    </dgm:pt>
  </dgm:ptLst>
  <dgm:cxnLst>
    <dgm:cxn modelId="{E4BC89E1-E7F4-374D-B94C-68F2BD26FFAD}" type="presOf" srcId="{9FA2F442-938D-5944-9371-4C6772DEDC8B}" destId="{F1386D75-35EA-5D42-9968-3F87FE7AA2CE}"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CBECFDA5-18C8-9943-8859-DD62EBDF7B7F}" srcId="{8A5A9FAA-F984-444B-8BA7-6F42E18237DE}" destId="{D8989F21-0B24-DD47-AF8B-351C1027F72B}" srcOrd="1" destOrd="0" parTransId="{CB0A248A-E086-8F4B-A63C-250EFB5A7DBB}" sibTransId="{FE09924D-9CFE-CA42-B634-EB596A8838BE}"/>
    <dgm:cxn modelId="{ED72D179-00B3-DC43-845E-CEF7562AF714}" type="presOf" srcId="{FA6A981E-3070-A34F-947A-EB7ABA68EE11}" destId="{C6E62521-4D12-004A-A502-A60826E7EBAA}" srcOrd="1"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E3004402-9654-2C48-85C9-9172CECE1A8A}" type="presOf" srcId="{51FEB92C-5C00-4148-B4CE-600BD1896178}" destId="{DCB2FCDB-E6D6-904E-A580-4ADB3BF065A6}" srcOrd="0" destOrd="0" presId="urn:microsoft.com/office/officeart/2005/8/layout/hierarchy3"/>
    <dgm:cxn modelId="{4D2632F8-6FE0-8F46-9CF9-B331BF5CDB6D}" srcId="{C820C997-5775-1D4D-B615-942335D8F154}" destId="{2DC69FB4-FE3C-AD43-B145-23EB77E89B08}" srcOrd="2" destOrd="0" parTransId="{E592A506-7658-4B4C-8FED-E3A5A6E38753}" sibTransId="{F8BBE253-0172-B84A-83BB-383ED67C14CE}"/>
    <dgm:cxn modelId="{09F36EE2-F466-2542-8DCA-3ADD5E166BE9}" type="presOf" srcId="{5ADB2149-FAF2-FD41-9564-36A9AA224EBD}" destId="{A69E1617-86CE-4B49-A4F8-B02490186F30}"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794FA295-6434-C24B-89F9-681DD87A4FB7}" srcId="{262243F6-C188-F24D-AB99-C967D9D9E10A}" destId="{AD977A24-11DC-C742-9D49-A6C33F1F91B6}" srcOrd="0" destOrd="0" parTransId="{5ADB2149-FAF2-FD41-9564-36A9AA224EBD}" sibTransId="{75DCBC6C-838A-A242-AF2C-FFA40016B3C6}"/>
    <dgm:cxn modelId="{2B175F00-84E5-4D45-981D-B4AE67E1E7F4}" srcId="{8A5A9FAA-F984-444B-8BA7-6F42E18237DE}" destId="{730A44F1-D164-9041-B049-621F523080BF}" srcOrd="2" destOrd="0" parTransId="{7F091602-B494-2A49-A04D-FD0AC9D0086B}" sibTransId="{D9080A72-DA8D-1F4A-9B0A-737131935B49}"/>
    <dgm:cxn modelId="{5335185B-5ECA-3146-86FD-D91FB578345B}" type="presOf" srcId="{730A44F1-D164-9041-B049-621F523080BF}" destId="{3D110699-3DBB-5146-A1DC-9DF4CC366F5C}" srcOrd="0"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8F40FCFC-C2AD-2941-A184-2841F64D5B69}" type="presOf" srcId="{D7B695A4-8C81-7145-A1F9-297813E20ADC}" destId="{D506F360-FBE7-A546-AC58-035A01472293}"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55F4957E-74FE-EA43-AB54-BA206FCF0C1B}" type="presOf" srcId="{FAEA5CBB-AE04-B549-AC53-D0181C8E8A08}" destId="{CDF79683-4896-AE46-8C7E-1E26F3144B7F}" srcOrd="0" destOrd="0" presId="urn:microsoft.com/office/officeart/2005/8/layout/hierarchy3"/>
    <dgm:cxn modelId="{7350C190-74A2-144C-B9A6-D5E10387C400}" type="presOf" srcId="{4EE020A8-A35E-F943-8D39-B335825AE9FF}" destId="{B9A2AEBA-8DB5-A741-9AFA-831FB972D460}" srcOrd="0" destOrd="0" presId="urn:microsoft.com/office/officeart/2005/8/layout/hierarchy3"/>
    <dgm:cxn modelId="{E4B6982D-E2DD-1C47-9835-705BF5BD40AB}" type="presOf" srcId="{249E975A-6248-F040-B0EC-0D217BA5812D}" destId="{195F2E14-05C7-644B-B6BE-707563606306}" srcOrd="0" destOrd="0" presId="urn:microsoft.com/office/officeart/2005/8/layout/hierarchy3"/>
    <dgm:cxn modelId="{28F4AB10-5324-3C4A-9297-8947DEB91F3C}" srcId="{262243F6-C188-F24D-AB99-C967D9D9E10A}" destId="{DE8EFFD2-9C3E-E142-B5BE-3003F9ECCF56}" srcOrd="1" destOrd="0" parTransId="{0B65D78F-D56C-BD40-A9B0-59F402830A7C}" sibTransId="{32C610E4-C72E-124F-B694-8DE0CE7D00DE}"/>
    <dgm:cxn modelId="{CACBB24F-BA96-6E47-B781-6175DC476ECF}" srcId="{8A5A9FAA-F984-444B-8BA7-6F42E18237DE}" destId="{249E975A-6248-F040-B0EC-0D217BA5812D}" srcOrd="0" destOrd="0" parTransId="{D7B695A4-8C81-7145-A1F9-297813E20ADC}" sibTransId="{B21CA502-2196-FC49-B024-49C7EF69C567}"/>
    <dgm:cxn modelId="{16B95E9E-B55C-6649-A4FA-D7DDFC3CA278}" srcId="{262243F6-C188-F24D-AB99-C967D9D9E10A}" destId="{4EE020A8-A35E-F943-8D39-B335825AE9FF}" srcOrd="2" destOrd="0" parTransId="{2C6FA2B9-6188-7041-8EEB-DFFE828A61C2}" sibTransId="{5A49EC81-E953-1442-9FED-4A0A4FA31D72}"/>
    <dgm:cxn modelId="{496CF2C5-FFEA-C646-B06D-A62E4CE8B4B8}" type="presOf" srcId="{CB0A248A-E086-8F4B-A63C-250EFB5A7DBB}" destId="{0E6FC7EB-80AA-AC4F-92E0-0E78041CDE6D}" srcOrd="0" destOrd="0" presId="urn:microsoft.com/office/officeart/2005/8/layout/hierarchy3"/>
    <dgm:cxn modelId="{7F2C4258-B909-FE4E-AEA3-C27C912FAA46}" type="presOf" srcId="{FA6A981E-3070-A34F-947A-EB7ABA68EE11}" destId="{2331A22A-7C8D-C642-BBF8-C12A6CD27989}"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CDA58620-49BE-0D4D-AF1D-9C657B392456}" type="presOf" srcId="{E592A506-7658-4B4C-8FED-E3A5A6E38753}" destId="{FECE01BA-866C-8B4C-8971-A9BDF35383BD}" srcOrd="0" destOrd="0" presId="urn:microsoft.com/office/officeart/2005/8/layout/hierarchy3"/>
    <dgm:cxn modelId="{22071553-C3A1-FE4E-B419-13C85BB0DEC0}" type="presOf" srcId="{29337C8D-4C22-5949-A112-C600430A6B55}" destId="{F0161445-FBCA-154C-A578-ACEB2B139284}" srcOrd="0"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B40E5301-9BA8-FF47-AD4D-AD1404AD6B9D}" type="presOf" srcId="{2C6FA2B9-6188-7041-8EEB-DFFE828A61C2}" destId="{29C59D61-C26A-AA40-8EA4-D9F10DB3FA4C}" srcOrd="0" destOrd="0" presId="urn:microsoft.com/office/officeart/2005/8/layout/hierarchy3"/>
    <dgm:cxn modelId="{C8607F48-060A-764F-84DA-45D6F1C538F9}" srcId="{C820C997-5775-1D4D-B615-942335D8F154}" destId="{84F3437F-B600-A644-99F4-6E1DF8387B12}" srcOrd="1" destOrd="0" parTransId="{2548E3A4-CB27-114A-89EA-C80B13E8BB9F}" sibTransId="{FA46A5F8-BBDC-664B-9AD6-2E1735900F55}"/>
    <dgm:cxn modelId="{B03E3F1A-CB33-DD40-8573-6D80E8765A71}" srcId="{FA6A981E-3070-A34F-947A-EB7ABA68EE11}" destId="{51FEB92C-5C00-4148-B4CE-600BD1896178}" srcOrd="0" destOrd="0" parTransId="{F9FEA76A-0448-B543-A07D-BFF42E9992EB}" sibTransId="{FFF0B65F-CD9A-6648-BBD9-4405952DABF1}"/>
    <dgm:cxn modelId="{59EFDA7D-2793-1F4C-8888-439DB55D01B5}" type="presOf" srcId="{2548E3A4-CB27-114A-89EA-C80B13E8BB9F}" destId="{22BDA43B-DDAC-6B48-B529-9D41B158BFE5}"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C6509B97-1744-8B45-80BA-74097A215472}" type="presOf" srcId="{AE02444B-5E83-5F41-9956-4BF44137F418}" destId="{46F7C217-EAF9-1940-A3AC-6B582F32A3FA}" srcOrd="0" destOrd="0" presId="urn:microsoft.com/office/officeart/2005/8/layout/hierarchy3"/>
    <dgm:cxn modelId="{4C3CBE3D-0571-354C-B481-A34B1862DBC3}" srcId="{FA6A981E-3070-A34F-947A-EB7ABA68EE11}" destId="{49C10939-F231-2D4D-AC73-F6AEA469EE20}" srcOrd="2" destOrd="0" parTransId="{AE02444B-5E83-5F41-9956-4BF44137F418}" sibTransId="{4A25220D-608E-804F-BC8A-1E008ED485B3}"/>
    <dgm:cxn modelId="{627BDE90-E896-184A-8E74-1050505247DC}" type="presOf" srcId="{DC0B03C6-28CF-5A4D-B3F8-BB2309151689}" destId="{83B0DAF1-60E4-9045-B9E4-B96C5D869AFD}" srcOrd="0" destOrd="0" presId="urn:microsoft.com/office/officeart/2005/8/layout/hierarchy3"/>
    <dgm:cxn modelId="{6B703F2C-3A56-074B-9030-D139F7046D96}" srcId="{FA6A981E-3070-A34F-947A-EB7ABA68EE11}" destId="{9BD8975B-F43D-194D-9595-9DCB15FE0012}" srcOrd="1" destOrd="0" parTransId="{DC0B03C6-28CF-5A4D-B3F8-BB2309151689}" sibTransId="{4044DD32-0884-5642-A684-DDBF3DACF352}"/>
    <dgm:cxn modelId="{57BF55B1-F63D-2043-82B7-915B75760267}" type="presOf" srcId="{2DC69FB4-FE3C-AD43-B145-23EB77E89B08}" destId="{69BFFA3F-0AD9-9441-82BC-335A44ED0150}" srcOrd="0" destOrd="0" presId="urn:microsoft.com/office/officeart/2005/8/layout/hierarchy3"/>
    <dgm:cxn modelId="{88BEBD12-1940-2144-9F28-DE35917B5CD7}" type="presOf" srcId="{84F3437F-B600-A644-99F4-6E1DF8387B12}" destId="{86D2BFCF-6137-6040-B4D7-654F73B11185}"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786B7B78-C154-1442-8D88-039D335632A4}" type="presOf" srcId="{8A5A9FAA-F984-444B-8BA7-6F42E18237DE}" destId="{E831056C-9A48-964E-B68D-5061B30A0B2E}" srcOrd="1" destOrd="0" presId="urn:microsoft.com/office/officeart/2005/8/layout/hierarchy3"/>
    <dgm:cxn modelId="{87D43DF5-D96F-3747-BA2E-B0C77F59B3E0}" srcId="{C820C997-5775-1D4D-B615-942335D8F154}" destId="{FAEA5CBB-AE04-B549-AC53-D0181C8E8A08}" srcOrd="0" destOrd="0" parTransId="{9FA2F442-938D-5944-9371-4C6772DEDC8B}" sibTransId="{CEC13FC5-968C-3B44-8BA2-0F6AFB7FD97B}"/>
    <dgm:cxn modelId="{E9A4B155-1DD3-B046-BA8F-27FA9ECD306F}" srcId="{A01E109A-38E4-4D41-9D2B-DA90F9DF2D9D}" destId="{8A5A9FAA-F984-444B-8BA7-6F42E18237DE}" srcOrd="0" destOrd="0" parTransId="{701CB208-7D27-BF42-8900-EF0CB3D9F6A6}" sibTransId="{9EC8D73D-6532-3D4F-8298-19218992382F}"/>
    <dgm:cxn modelId="{66CD094A-B89D-044A-96E7-BEEAD96544CE}" srcId="{A01E109A-38E4-4D41-9D2B-DA90F9DF2D9D}" destId="{FA6A981E-3070-A34F-947A-EB7ABA68EE11}" srcOrd="3" destOrd="0" parTransId="{5F7AF8B1-9982-594E-8029-EC2EEDBC8594}" sibTransId="{7E71C80E-E9E3-F749-9498-B99251E355D5}"/>
    <dgm:cxn modelId="{D093AF0F-B3C7-3341-840E-9F4C0D0DAE1D}" type="presOf" srcId="{0B65D78F-D56C-BD40-A9B0-59F402830A7C}" destId="{8AF6E76E-68BB-264D-826E-AEBB39267524}" srcOrd="0" destOrd="0" presId="urn:microsoft.com/office/officeart/2005/8/layout/hierarchy3"/>
    <dgm:cxn modelId="{2DA9E234-B320-204F-B637-507BB9161C22}" srcId="{C820C997-5775-1D4D-B615-942335D8F154}" destId="{29337C8D-4C22-5949-A112-C600430A6B55}" srcOrd="3" destOrd="0" parTransId="{4F65C890-6967-5D41-856B-1BAADEDB4B58}" sibTransId="{DB232A88-B0FC-5B4D-9FFC-B80C06AA875C}"/>
    <dgm:cxn modelId="{07CC2A24-EE94-0B44-9D25-AEB149A7C34D}" type="presOf" srcId="{C820C997-5775-1D4D-B615-942335D8F154}" destId="{97A63C3D-DF05-2E49-ADF2-60951A1D1420}" srcOrd="1"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1D028558-4F65-C748-BD53-11A49DC135E9}" type="presOf" srcId="{DE8EFFD2-9C3E-E142-B5BE-3003F9ECCF56}" destId="{11F567F9-0295-3F48-9CFB-A29A07F8ED60}" srcOrd="0" destOrd="0" presId="urn:microsoft.com/office/officeart/2005/8/layout/hierarchy3"/>
    <dgm:cxn modelId="{70EFB3A1-1BB5-6C4B-8AB4-20E379A1653E}" type="presOf" srcId="{8A5A9FAA-F984-444B-8BA7-6F42E18237DE}" destId="{A31D7AAC-FC8E-004F-B865-F0253AEE1155}" srcOrd="0"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smtClean="0"/>
            <a:t>The two most important characteristics of memory</a:t>
          </a:r>
          <a:endParaRPr lang="en-US" dirty="0"/>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smtClean="0"/>
        </a:p>
        <a:p>
          <a:pPr rtl="0"/>
          <a:r>
            <a:rPr lang="en-US" sz="3000" dirty="0" smtClean="0"/>
            <a:t>Three performance parameters are used:</a:t>
          </a:r>
          <a:endParaRPr lang="en-US" sz="3000" dirty="0"/>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smtClean="0"/>
            <a:t>Access time (latency)</a:t>
          </a:r>
          <a:endParaRPr lang="en-GB" dirty="0"/>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smtClean="0"/>
            <a:t>For random-access memory it is the time it takes to perform a read or write operation</a:t>
          </a:r>
          <a:endParaRPr lang="en-US" dirty="0"/>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smtClean="0"/>
            <a:t>For non-random-access memory it is the time it takes to position the read-write mechanism at the desired location</a:t>
          </a:r>
          <a:endParaRPr lang="en-US" dirty="0"/>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smtClean="0"/>
            <a:t>Memory cycle time</a:t>
          </a:r>
          <a:endParaRPr lang="en-US" sz="1400" dirty="0"/>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smtClean="0"/>
            <a:t>Access time plus any additional time required before second access can commence</a:t>
          </a:r>
          <a:endParaRPr lang="en-US" sz="1100" dirty="0"/>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smtClean="0"/>
            <a:t>Additional time may be required for transients to die out on signal lines or to regenerate data if they are read destructively</a:t>
          </a:r>
          <a:endParaRPr lang="en-US" sz="1100" dirty="0"/>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smtClean="0"/>
            <a:t>Concerned with the system bus, not the processor</a:t>
          </a:r>
          <a:endParaRPr lang="en-US" sz="1100" dirty="0"/>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smtClean="0"/>
            <a:t>Transfer rate</a:t>
          </a:r>
          <a:endParaRPr lang="en-US" dirty="0"/>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smtClean="0"/>
            <a:t>The rate at which data can be transferred into or out of a memory unit</a:t>
          </a:r>
          <a:endParaRPr lang="en-US" dirty="0"/>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smtClean="0"/>
            <a:t>For random-access memory it is equal to 1/(cycle time)</a:t>
          </a:r>
          <a:endParaRPr lang="en-US" dirty="0"/>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t>
        <a:bodyPr/>
        <a:lstStyle/>
        <a:p>
          <a:endParaRPr lang="en-US"/>
        </a:p>
      </dgm:t>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t>
        <a:bodyPr/>
        <a:lstStyle/>
        <a:p>
          <a:endParaRPr lang="en-US"/>
        </a:p>
      </dgm:t>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t>
        <a:bodyPr/>
        <a:lstStyle/>
        <a:p>
          <a:endParaRPr lang="en-US"/>
        </a:p>
      </dgm:t>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t>
        <a:bodyPr/>
        <a:lstStyle/>
        <a:p>
          <a:endParaRPr lang="en-US"/>
        </a:p>
      </dgm:t>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t>
        <a:bodyPr/>
        <a:lstStyle/>
        <a:p>
          <a:endParaRPr lang="en-US"/>
        </a:p>
      </dgm:t>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t>
        <a:bodyPr/>
        <a:lstStyle/>
        <a:p>
          <a:endParaRPr lang="en-US"/>
        </a:p>
      </dgm:t>
    </dgm:pt>
  </dgm:ptLst>
  <dgm:cxnLst>
    <dgm:cxn modelId="{19FBFDAF-CE6E-0E4D-A368-CE236325F355}" srcId="{4BB96DB0-F8CB-0D43-B5F2-EE804536328D}" destId="{17DFE561-8622-9F49-AD32-92661BDD5157}" srcOrd="2" destOrd="0" parTransId="{2917BF63-F96B-4646-A238-694B5CE16ADB}" sibTransId="{00068B92-6255-9847-84BD-929767462738}"/>
    <dgm:cxn modelId="{B26D4589-7F37-3648-A3E1-183DF5637DB3}" srcId="{6F299D02-4724-A74A-AA67-D410C5ECB300}" destId="{A6F1DB38-E56A-BA4B-B780-FA6EDBD930C8}" srcOrd="1" destOrd="0" parTransId="{B09454DD-B16C-EA4E-98F7-131AA262A6FB}" sibTransId="{C04873EF-9610-C44F-BC9D-6C3FAB7D6212}"/>
    <dgm:cxn modelId="{90BAB2A2-87A0-CB41-BD6A-D3A4F8845299}" type="presOf" srcId="{E762937F-2561-A44B-8C95-94BA8C9C4617}" destId="{8D7CAF80-BCAD-AF40-83EC-CA9E025213FC}" srcOrd="0" destOrd="1" presId="urn:microsoft.com/office/officeart/2005/8/layout/target2"/>
    <dgm:cxn modelId="{005208CC-7AE0-FF40-8E69-0FF12B49EF88}" type="presOf" srcId="{A41D35A3-B306-0247-9C90-FE2FD338F566}" destId="{13077C67-B24F-6A49-8EF8-E21AE295BA78}" srcOrd="0" destOrd="0" presId="urn:microsoft.com/office/officeart/2005/8/layout/target2"/>
    <dgm:cxn modelId="{CD6B9E43-2142-4448-A638-A4EC90323A3B}" type="presOf" srcId="{86657987-5D7D-9145-9B7A-F752208AD897}" destId="{8A95A152-734B-A745-AAE7-3D32D8C60BCF}" srcOrd="0" destOrd="0" presId="urn:microsoft.com/office/officeart/2005/8/layout/target2"/>
    <dgm:cxn modelId="{DB86298D-11E2-CC4B-AA34-86BEC492E8CA}" type="presOf" srcId="{17DFE561-8622-9F49-AD32-92661BDD5157}" destId="{DCA2CBFE-8F07-BB4E-8414-CF97B200D168}" srcOrd="0" destOrd="3" presId="urn:microsoft.com/office/officeart/2005/8/layout/target2"/>
    <dgm:cxn modelId="{844D594B-3BC1-214C-AB42-1A0306C17EB8}" type="presOf" srcId="{A6F1DB38-E56A-BA4B-B780-FA6EDBD930C8}" destId="{8D7CAF80-BCAD-AF40-83EC-CA9E025213FC}" srcOrd="0" destOrd="2" presId="urn:microsoft.com/office/officeart/2005/8/layout/target2"/>
    <dgm:cxn modelId="{6A0FBFC1-D4D1-6940-B898-859096250CF0}" type="presOf" srcId="{9498714A-5D09-AE4D-81B2-F8F2997E0A84}" destId="{DCA2CBFE-8F07-BB4E-8414-CF97B200D168}" srcOrd="0" destOrd="2" presId="urn:microsoft.com/office/officeart/2005/8/layout/target2"/>
    <dgm:cxn modelId="{E624E411-7403-6F4A-8733-5F67BF7E579E}" srcId="{CF384916-2EBE-C047-B176-DAD9E34690A4}" destId="{317CB85F-1C30-8E43-8C90-8E62399E8176}" srcOrd="0" destOrd="0" parTransId="{EE8EDB02-BC91-964C-A351-6CEF0F3A0FB9}" sibTransId="{7841D5F3-1D0E-3249-9335-D18CCF73B93D}"/>
    <dgm:cxn modelId="{EFE69842-B030-B54C-A174-D400E1F6B7B1}" srcId="{63345D47-8D5E-EF4F-9ED8-936890EC94B5}" destId="{86657987-5D7D-9145-9B7A-F752208AD897}" srcOrd="1" destOrd="0" parTransId="{602B3695-5FF0-9C4A-B946-F15B2FB28D16}" sibTransId="{5ED105F6-1A94-EE4F-911E-E0F216E124A5}"/>
    <dgm:cxn modelId="{47B6ED1F-66E1-E54C-93D5-141A1C5D63B3}" type="presOf" srcId="{317CB85F-1C30-8E43-8C90-8E62399E8176}" destId="{4DC5D986-59BC-1740-AC0E-735CF97CB45C}" srcOrd="0" destOrd="1" presId="urn:microsoft.com/office/officeart/2005/8/layout/target2"/>
    <dgm:cxn modelId="{BFB0EA41-0C58-0343-BF85-B827F232F3DF}" type="presOf" srcId="{63345D47-8D5E-EF4F-9ED8-936890EC94B5}" destId="{8DC7E3E3-3F49-9048-9468-3382299E881D}" srcOrd="0" destOrd="0" presId="urn:microsoft.com/office/officeart/2005/8/layout/target2"/>
    <dgm:cxn modelId="{FE0AF508-0746-304A-8066-DA7DB54E7139}" type="presOf" srcId="{D60B39AF-5EB9-C047-98BC-FC39BA3364E4}" destId="{DCA2CBFE-8F07-BB4E-8414-CF97B200D168}" srcOrd="0" destOrd="1" presId="urn:microsoft.com/office/officeart/2005/8/layout/target2"/>
    <dgm:cxn modelId="{1EFD4954-79F2-5A41-ABFB-49CAF963DDCF}" srcId="{86657987-5D7D-9145-9B7A-F752208AD897}" destId="{CF384916-2EBE-C047-B176-DAD9E34690A4}" srcOrd="0" destOrd="0" parTransId="{4691FD66-CC92-AF49-9FA8-89E7ADDE426E}" sibTransId="{6C69B0F2-86D0-BE49-B377-295A6A39A971}"/>
    <dgm:cxn modelId="{F7FB9BBA-CCBB-DF45-9564-D777DFD59F03}" srcId="{86657987-5D7D-9145-9B7A-F752208AD897}" destId="{4BB96DB0-F8CB-0D43-B5F2-EE804536328D}" srcOrd="1" destOrd="0" parTransId="{DA145010-1BC5-4A47-8C0F-5A2A26315F5D}" sibTransId="{A6CFE9F4-7A7B-2C44-8271-BE68A2567E01}"/>
    <dgm:cxn modelId="{DF701110-9429-9E48-9431-75C18C99FFCF}" type="presOf" srcId="{4BB96DB0-F8CB-0D43-B5F2-EE804536328D}" destId="{DCA2CBFE-8F07-BB4E-8414-CF97B200D168}" srcOrd="0" destOrd="0" presId="urn:microsoft.com/office/officeart/2005/8/layout/target2"/>
    <dgm:cxn modelId="{67D9566B-B9BA-8649-AB7A-40E6060CBA2C}" srcId="{63345D47-8D5E-EF4F-9ED8-936890EC94B5}" destId="{A41D35A3-B306-0247-9C90-FE2FD338F566}" srcOrd="0" destOrd="0" parTransId="{D1BE60B8-0963-4F46-B025-69563C2B04F0}" sibTransId="{4D21CA9D-B342-C145-9903-36C13BD31C9E}"/>
    <dgm:cxn modelId="{582BB5E4-E826-2E4C-8F7E-3AF94691565F}" srcId="{4BB96DB0-F8CB-0D43-B5F2-EE804536328D}" destId="{9498714A-5D09-AE4D-81B2-F8F2997E0A84}" srcOrd="1" destOrd="0" parTransId="{51AEF564-2A4F-774E-A6BF-9C5BB7C7BA51}" sibTransId="{647066E6-D48E-7540-80CC-0AC22D7E35BC}"/>
    <dgm:cxn modelId="{0190996B-7D1A-0642-9595-9C104F6DAD68}" srcId="{86657987-5D7D-9145-9B7A-F752208AD897}" destId="{6F299D02-4724-A74A-AA67-D410C5ECB300}" srcOrd="2" destOrd="0" parTransId="{126EB937-125C-3645-A822-00222F561300}" sibTransId="{0CB6D00F-8917-7D41-93CF-8AB361ABE8CC}"/>
    <dgm:cxn modelId="{C0830C1F-53BF-0342-82F9-6DF09C874BF1}" srcId="{CF384916-2EBE-C047-B176-DAD9E34690A4}" destId="{7408E672-E96F-5941-8BBA-E8B5E346BAA1}" srcOrd="1" destOrd="0" parTransId="{B89F4393-BF34-0040-A33A-9871583F5B3F}" sibTransId="{A797B638-1219-7E40-B797-3853F4F7CF99}"/>
    <dgm:cxn modelId="{024C89BA-7E9F-174A-BBC7-3186A108E4E6}" srcId="{4BB96DB0-F8CB-0D43-B5F2-EE804536328D}" destId="{D60B39AF-5EB9-C047-98BC-FC39BA3364E4}" srcOrd="0" destOrd="0" parTransId="{5E97EA38-D1A0-1B43-8B27-53638AEBE5C5}" sibTransId="{3E176711-D759-2242-93D1-C0B062B3A17C}"/>
    <dgm:cxn modelId="{249E08D8-A514-CD4F-B569-5825518BE2CA}" srcId="{6F299D02-4724-A74A-AA67-D410C5ECB300}" destId="{E762937F-2561-A44B-8C95-94BA8C9C4617}" srcOrd="0" destOrd="0" parTransId="{341C858B-B1A1-9C4F-A648-D1C7100925DC}" sibTransId="{89B4B04F-DAD4-9747-908B-925408933E39}"/>
    <dgm:cxn modelId="{FA106109-1866-874D-92B2-8C2DD984F321}" type="presOf" srcId="{6F299D02-4724-A74A-AA67-D410C5ECB300}" destId="{8D7CAF80-BCAD-AF40-83EC-CA9E025213FC}" srcOrd="0" destOrd="0" presId="urn:microsoft.com/office/officeart/2005/8/layout/target2"/>
    <dgm:cxn modelId="{26A531A5-09AB-9248-BBF6-9A7E62D3909F}" type="presOf" srcId="{7408E672-E96F-5941-8BBA-E8B5E346BAA1}" destId="{4DC5D986-59BC-1740-AC0E-735CF97CB45C}" srcOrd="0" destOrd="2" presId="urn:microsoft.com/office/officeart/2005/8/layout/target2"/>
    <dgm:cxn modelId="{CB4EC598-FE95-CE49-A7B0-06DA26786786}" type="presOf" srcId="{CF384916-2EBE-C047-B176-DAD9E34690A4}" destId="{4DC5D986-59BC-1740-AC0E-735CF97CB45C}" srcOrd="0" destOrd="0" presId="urn:microsoft.com/office/officeart/2005/8/layout/target2"/>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smtClean="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smtClean="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smtClean="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smtClean="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smtClean="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smtClean="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smtClean="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smtClean="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smtClean="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t>
        <a:bodyPr/>
        <a:lstStyle/>
        <a:p>
          <a:endParaRPr lang="en-US"/>
        </a:p>
      </dgm:t>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t>
        <a:bodyPr/>
        <a:lstStyle/>
        <a:p>
          <a:endParaRPr lang="en-US"/>
        </a:p>
      </dgm:t>
    </dgm:pt>
    <dgm:pt modelId="{5E6AA0E8-B225-9D44-A86D-9767773C4003}" type="pres">
      <dgm:prSet presAssocID="{D7CDE4F2-0B29-5340-B4CA-7903895738A3}" presName="desTx" presStyleLbl="alignAccFollowNode1" presStyleIdx="0" presStyleCnt="3">
        <dgm:presLayoutVars>
          <dgm:bulletEnabled val="1"/>
        </dgm:presLayoutVars>
      </dgm:prSet>
      <dgm:spPr/>
      <dgm:t>
        <a:bodyPr/>
        <a:lstStyle/>
        <a:p>
          <a:endParaRPr lang="en-US"/>
        </a:p>
      </dgm:t>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t>
        <a:bodyPr/>
        <a:lstStyle/>
        <a:p>
          <a:endParaRPr lang="en-US"/>
        </a:p>
      </dgm:t>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t>
        <a:bodyPr/>
        <a:lstStyle/>
        <a:p>
          <a:endParaRPr lang="en-US"/>
        </a:p>
      </dgm:t>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t>
        <a:bodyPr/>
        <a:lstStyle/>
        <a:p>
          <a:endParaRPr lang="en-US"/>
        </a:p>
      </dgm:t>
    </dgm:pt>
    <dgm:pt modelId="{C30E3304-D114-7743-A3EC-2445BAC10332}" type="pres">
      <dgm:prSet presAssocID="{A99D3850-98F6-4E44-BEF7-9A02F984869B}" presName="desTx" presStyleLbl="alignAccFollowNode1" presStyleIdx="2" presStyleCnt="3">
        <dgm:presLayoutVars>
          <dgm:bulletEnabled val="1"/>
        </dgm:presLayoutVars>
      </dgm:prSet>
      <dgm:spPr/>
      <dgm:t>
        <a:bodyPr/>
        <a:lstStyle/>
        <a:p>
          <a:endParaRPr lang="en-US"/>
        </a:p>
      </dgm:t>
    </dgm:pt>
  </dgm:ptLst>
  <dgm:cxnLst>
    <dgm:cxn modelId="{96684618-87D5-B54E-AB79-410FC7648805}" type="presOf" srcId="{D4FAE11D-4D51-144C-9B47-0A24B52010D8}" destId="{9F9ABC03-ED5A-8C4F-ABBA-7702123255F3}" srcOrd="0" destOrd="0" presId="urn:microsoft.com/office/officeart/2005/8/layout/hList1"/>
    <dgm:cxn modelId="{1AB26EF2-7B2B-F84A-AB75-1FAF1A9BDBA1}" type="presOf" srcId="{B813EF2F-B021-CF49-99EE-AF28C0CEB44B}" destId="{C30E3304-D114-7743-A3EC-2445BAC10332}" srcOrd="0" destOrd="0" presId="urn:microsoft.com/office/officeart/2005/8/layout/hList1"/>
    <dgm:cxn modelId="{83F40A94-EC0F-874E-8848-9CD668E3DAC5}" srcId="{A99D3850-98F6-4E44-BEF7-9A02F984869B}" destId="{B813EF2F-B021-CF49-99EE-AF28C0CEB44B}" srcOrd="0" destOrd="0" parTransId="{CC6BA37D-3001-9A47-9536-FF0B64F74DB0}" sibTransId="{A9D1BA43-18D0-DC49-B987-22B9CCB8372B}"/>
    <dgm:cxn modelId="{613E4B5A-F04E-C64D-93AF-A975A80E6E43}" srcId="{C8554145-8B2F-074A-B096-4987C5D81764}" destId="{774F7563-D777-364A-9F75-45F9C7D60EC4}" srcOrd="1" destOrd="0" parTransId="{EC5A4339-55E9-3A42-8D7F-B8722BCD8BF7}" sibTransId="{AB3AF520-248D-BF48-B1F9-978BCD1779B3}"/>
    <dgm:cxn modelId="{3830FFB4-AA38-B04F-8B32-07B847AECF66}" srcId="{774F7563-D777-364A-9F75-45F9C7D60EC4}" destId="{3B7C31DE-8A89-2F4A-B650-4D9BC2724207}" srcOrd="1" destOrd="0" parTransId="{7851C849-F575-894A-9B00-B44B79CA9B3A}" sibTransId="{072AF77D-5CAD-5641-9297-1B04354B8341}"/>
    <dgm:cxn modelId="{DA2DE9F0-BB96-EA42-BD49-378D8DED2465}" type="presOf" srcId="{4BA3F045-6A95-3C4D-A27E-380AA544C704}" destId="{9F9ABC03-ED5A-8C4F-ABBA-7702123255F3}" srcOrd="0" destOrd="2" presId="urn:microsoft.com/office/officeart/2005/8/layout/hList1"/>
    <dgm:cxn modelId="{A7AD2E9A-6BF5-484C-8E78-131CC23FBDB4}" type="presOf" srcId="{3B7C31DE-8A89-2F4A-B650-4D9BC2724207}" destId="{9F9ABC03-ED5A-8C4F-ABBA-7702123255F3}" srcOrd="0" destOrd="1" presId="urn:microsoft.com/office/officeart/2005/8/layout/hList1"/>
    <dgm:cxn modelId="{7A2A9762-9669-8747-A0DA-9756CF9435EA}" type="presOf" srcId="{774F7563-D777-364A-9F75-45F9C7D60EC4}" destId="{B3F6D228-9039-A949-A88A-D4A04B9662CD}" srcOrd="0" destOrd="0" presId="urn:microsoft.com/office/officeart/2005/8/layout/hList1"/>
    <dgm:cxn modelId="{6FBBA797-82F7-D54D-B530-618A1498298A}" srcId="{C8554145-8B2F-074A-B096-4987C5D81764}" destId="{A99D3850-98F6-4E44-BEF7-9A02F984869B}" srcOrd="2" destOrd="0" parTransId="{951B9852-4730-834E-AC14-3E0184947864}" sibTransId="{7B35E651-A0B2-9E4E-A22B-ACC88F12945C}"/>
    <dgm:cxn modelId="{45234C71-A75A-4948-AA50-CA929298C2E4}" srcId="{D7CDE4F2-0B29-5340-B4CA-7903895738A3}" destId="{CE70BF09-602F-9649-8CD0-34EA655C874E}" srcOrd="0" destOrd="0" parTransId="{51F5F06F-23EF-F04F-A0D7-A1938E1EC98E}" sibTransId="{FA0F2068-8C99-5449-ACCA-D829BC1CF04F}"/>
    <dgm:cxn modelId="{7FF6E75A-AE35-2E4E-B34E-45BF8A312452}" type="presOf" srcId="{C8554145-8B2F-074A-B096-4987C5D81764}" destId="{E6F1CDC0-3207-B746-8E96-D79FD36AF5BE}" srcOrd="0" destOrd="0" presId="urn:microsoft.com/office/officeart/2005/8/layout/hList1"/>
    <dgm:cxn modelId="{032C7BCF-E259-6D47-A130-6EE43F533BEA}" srcId="{774F7563-D777-364A-9F75-45F9C7D60EC4}" destId="{D4FAE11D-4D51-144C-9B47-0A24B52010D8}" srcOrd="0" destOrd="0" parTransId="{158B2218-BF64-DD45-B97C-B84C578BEC96}" sibTransId="{50B34E17-D1CA-C842-8527-9F30C06D1817}"/>
    <dgm:cxn modelId="{8D892A32-CCC2-0244-9C7C-71C7F64C96C1}" type="presOf" srcId="{F7A3FECA-373A-A646-A287-98E0B2650607}" destId="{5E6AA0E8-B225-9D44-A86D-9767773C4003}" srcOrd="0" destOrd="1" presId="urn:microsoft.com/office/officeart/2005/8/layout/hList1"/>
    <dgm:cxn modelId="{35B01054-9196-344C-B8F2-6375BCFAD3D4}" srcId="{D7CDE4F2-0B29-5340-B4CA-7903895738A3}" destId="{F7A3FECA-373A-A646-A287-98E0B2650607}" srcOrd="1" destOrd="0" parTransId="{781EB878-8836-A74C-9250-B959FDD1A446}" sibTransId="{D06912E3-8B83-214C-A4A9-7E7651A7F062}"/>
    <dgm:cxn modelId="{B702C06D-14E4-2B42-AB62-E42EFB05C477}" type="presOf" srcId="{D7CDE4F2-0B29-5340-B4CA-7903895738A3}" destId="{59B4F48F-6F74-9842-A164-78C65E62632D}"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24CE816C-F52E-BC4C-B324-614A6E480F51}" type="presOf" srcId="{A99D3850-98F6-4E44-BEF7-9A02F984869B}" destId="{F94948FC-FEE2-2A41-9A9E-9B62084D71F6}"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smtClean="0"/>
            <a:t>When a block that is resident in the cache is to be replaced there are two cases to consider:</a:t>
          </a:r>
          <a:endParaRPr lang="en-US" dirty="0"/>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smtClean="0"/>
            <a:t>If the old block in the cache has not been altered then it may be overwritten with a new block without first writing out the old block</a:t>
          </a:r>
          <a:endParaRPr lang="en-US" dirty="0"/>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smtClean="0"/>
            <a:t>If at least one write operation has been performed on a word in that line of the cache then main memory must be updated by writing the line of cache out to the block of memory before bringing in the new block</a:t>
          </a:r>
          <a:endParaRPr lang="en-US" dirty="0"/>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smtClean="0"/>
            <a:t>There are two problems to contend with:</a:t>
          </a:r>
          <a:endParaRPr lang="en-US" dirty="0"/>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smtClean="0"/>
            <a:t>More than one device may have access to main memory</a:t>
          </a:r>
          <a:endParaRPr lang="en-US" dirty="0"/>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smtClean="0"/>
            <a:t>A more complex problem occurs when multiple processors are attached to the same bus and each processor has its own local cache - if a word is altered in one cache it could conceivably invalidate a word in other caches</a:t>
          </a:r>
          <a:endParaRPr lang="en-US" dirty="0"/>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t>
        <a:bodyPr/>
        <a:lstStyle/>
        <a:p>
          <a:endParaRPr lang="en-US"/>
        </a:p>
      </dgm:t>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t>
        <a:bodyPr/>
        <a:lstStyle/>
        <a:p>
          <a:endParaRPr lang="en-US"/>
        </a:p>
      </dgm:t>
    </dgm:pt>
    <dgm:pt modelId="{D31FB0BD-CB04-3C41-B317-3A5187E6AE93}" type="pres">
      <dgm:prSet presAssocID="{32AEB28B-C998-1E4F-B5FF-E6C9BADBC012}" presName="parTrans" presStyleLbl="sibTrans2D1" presStyleIdx="0" presStyleCnt="4"/>
      <dgm:spPr/>
      <dgm:t>
        <a:bodyPr/>
        <a:lstStyle/>
        <a:p>
          <a:endParaRPr lang="en-US"/>
        </a:p>
      </dgm:t>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t>
        <a:bodyPr/>
        <a:lstStyle/>
        <a:p>
          <a:endParaRPr lang="en-US"/>
        </a:p>
      </dgm:t>
    </dgm:pt>
    <dgm:pt modelId="{2D23DC65-2635-7547-AB3F-AED6672AFFE6}" type="pres">
      <dgm:prSet presAssocID="{468E7CD9-0A07-434E-9677-5FEE2DBBE9CE}" presName="sibTrans" presStyleLbl="sibTrans2D1" presStyleIdx="1" presStyleCnt="4"/>
      <dgm:spPr/>
      <dgm:t>
        <a:bodyPr/>
        <a:lstStyle/>
        <a:p>
          <a:endParaRPr lang="en-US"/>
        </a:p>
      </dgm:t>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t>
        <a:bodyPr/>
        <a:lstStyle/>
        <a:p>
          <a:endParaRPr lang="en-US"/>
        </a:p>
      </dgm:t>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t>
        <a:bodyPr/>
        <a:lstStyle/>
        <a:p>
          <a:endParaRPr lang="en-US"/>
        </a:p>
      </dgm:t>
    </dgm:pt>
    <dgm:pt modelId="{23FB0AB2-D708-C74D-9705-EFCC30F8BF72}" type="pres">
      <dgm:prSet presAssocID="{D9CBD3A3-7A39-D04F-A71A-3B55DC0FFD3F}" presName="parTrans" presStyleLbl="sibTrans2D1" presStyleIdx="2" presStyleCnt="4"/>
      <dgm:spPr/>
      <dgm:t>
        <a:bodyPr/>
        <a:lstStyle/>
        <a:p>
          <a:endParaRPr lang="en-US"/>
        </a:p>
      </dgm:t>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t>
        <a:bodyPr/>
        <a:lstStyle/>
        <a:p>
          <a:endParaRPr lang="en-US"/>
        </a:p>
      </dgm:t>
    </dgm:pt>
    <dgm:pt modelId="{B3C789D7-F7F9-6047-9980-E16EE5BCCF23}" type="pres">
      <dgm:prSet presAssocID="{1254B9F7-30E4-BF4C-82CD-92ECBA4D42F5}" presName="sibTrans" presStyleLbl="sibTrans2D1" presStyleIdx="3" presStyleCnt="4"/>
      <dgm:spPr/>
      <dgm:t>
        <a:bodyPr/>
        <a:lstStyle/>
        <a:p>
          <a:endParaRPr lang="en-US"/>
        </a:p>
      </dgm:t>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t>
        <a:bodyPr/>
        <a:lstStyle/>
        <a:p>
          <a:endParaRPr lang="en-US"/>
        </a:p>
      </dgm:t>
    </dgm:pt>
  </dgm:ptLst>
  <dgm:cxnLst>
    <dgm:cxn modelId="{07B4E7E5-1C74-E042-956D-3A0D8EEB47E5}" srcId="{AF8DD8FA-32BB-C04B-A3C9-B425357390F4}" destId="{022E0863-7C5B-4248-A38E-1C454C4790C6}" srcOrd="0" destOrd="0" parTransId="{2E97AE6D-A917-9E44-A214-0770A4EFCB56}" sibTransId="{391462BD-0051-DC4B-BE07-8562636C7355}"/>
    <dgm:cxn modelId="{3AA1BA99-3013-FC45-9C35-CD1432E2E0EB}" type="presOf" srcId="{1213F169-EDA0-EB47-9992-BF7B571275AC}" destId="{7F36AA80-5C05-2F49-B7E9-B7C655619CE6}"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5F55AE5C-17F5-8946-8F72-782A769FF4AE}" type="presOf" srcId="{1254B9F7-30E4-BF4C-82CD-92ECBA4D42F5}" destId="{B3C789D7-F7F9-6047-9980-E16EE5BCCF23}"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33050318-68E3-4441-B955-3EA40DD87CE2}" type="presOf" srcId="{1CB47A35-D296-474F-9F2A-12475FBF3F49}" destId="{59333D82-04E3-344E-9F6D-7A52667AD3BD}" srcOrd="0" destOrd="0" presId="urn:microsoft.com/office/officeart/2005/8/layout/lProcess1"/>
    <dgm:cxn modelId="{E0041346-089F-0546-A6A1-C9981E147A83}" type="presOf" srcId="{96131DBC-98E5-8945-BCB4-D926D0E876DC}" destId="{4A68EEB7-D5C7-EF47-A954-BD8607821E05}" srcOrd="0" destOrd="0" presId="urn:microsoft.com/office/officeart/2005/8/layout/lProcess1"/>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55B18C96-A208-9447-9965-C6CF64ECF29D}" type="presOf" srcId="{32AEB28B-C998-1E4F-B5FF-E6C9BADBC012}" destId="{D31FB0BD-CB04-3C41-B317-3A5187E6AE93}" srcOrd="0" destOrd="0" presId="urn:microsoft.com/office/officeart/2005/8/layout/lProcess1"/>
    <dgm:cxn modelId="{95F9B1E9-EED2-CD49-A041-14AB5856ECDA}" srcId="{1CB47A35-D296-474F-9F2A-12475FBF3F49}" destId="{1213F169-EDA0-EB47-9992-BF7B571275AC}" srcOrd="0" destOrd="0" parTransId="{D9CBD3A3-7A39-D04F-A71A-3B55DC0FFD3F}" sibTransId="{1254B9F7-30E4-BF4C-82CD-92ECBA4D42F5}"/>
    <dgm:cxn modelId="{3E30CE0F-6139-0B46-9054-692C2CBF6226}" type="presOf" srcId="{7AF86266-B030-5F47-A49F-D00BC31FE007}" destId="{70DA93BB-D5B7-C048-B918-81E67A7815C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smtClean="0"/>
            <a:t>When a block of data is retrieved and placed in the cache not only the desired word but also some number of adjacent words are retrieved</a:t>
          </a:r>
          <a:endParaRPr lang="en-US" dirty="0"/>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smtClean="0"/>
            <a:t>As the block size increases the hit ratio will at first increase because of the principle of locality</a:t>
          </a:r>
          <a:endParaRPr lang="en-US" dirty="0"/>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smtClean="0"/>
            <a:t>As the block size increases more useful data are brought into the cache</a:t>
          </a:r>
          <a:endParaRPr lang="en-US" dirty="0"/>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smtClean="0"/>
            <a:t>The hit ratio will begin to decrease as the block becomes bigger and the probability of using the newly fetched information becomes less than the probability of reusing the information that has to be replaced</a:t>
          </a:r>
          <a:endParaRPr lang="en-US" dirty="0"/>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smtClean="0"/>
            <a:t>Two specific effects come into play:</a:t>
          </a:r>
          <a:endParaRPr lang="en-US" dirty="0"/>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smtClean="0"/>
            <a:t>Larger blocks reduce the number of blocks that fit into a cache</a:t>
          </a:r>
          <a:endParaRPr lang="en-US" dirty="0"/>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smtClean="0"/>
            <a:t>As a block becomes larger each additional word is farther from the requested word</a:t>
          </a:r>
          <a:endParaRPr lang="en-GB" dirty="0"/>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t>
        <a:bodyPr/>
        <a:lstStyle/>
        <a:p>
          <a:endParaRPr lang="en-US"/>
        </a:p>
      </dgm:t>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t>
        <a:bodyPr/>
        <a:lstStyle/>
        <a:p>
          <a:endParaRPr lang="en-US"/>
        </a:p>
      </dgm:t>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t>
        <a:bodyPr/>
        <a:lstStyle/>
        <a:p>
          <a:endParaRPr lang="en-US"/>
        </a:p>
      </dgm:t>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t>
        <a:bodyPr/>
        <a:lstStyle/>
        <a:p>
          <a:endParaRPr lang="en-US"/>
        </a:p>
      </dgm:t>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t>
        <a:bodyPr/>
        <a:lstStyle/>
        <a:p>
          <a:endParaRPr lang="en-US"/>
        </a:p>
      </dgm:t>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t>
        <a:bodyPr/>
        <a:lstStyle/>
        <a:p>
          <a:endParaRPr lang="en-US"/>
        </a:p>
      </dgm:t>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8B02F1D2-EBF0-FD4B-8449-0EF6FC27FE2E}" type="presOf" srcId="{CC2A14A7-D578-EF4F-957C-71E2D8CD49CE}" destId="{AECA710D-D355-E646-A7BB-EB328F5C2643}" srcOrd="0" destOrd="0" presId="urn:microsoft.com/office/officeart/2005/8/layout/hProcess11"/>
    <dgm:cxn modelId="{DB6F3B08-DC87-A540-8327-31699B875EB7}" srcId="{17650EC2-3906-EE4D-99B6-52E8505A13EA}" destId="{CC2A14A7-D578-EF4F-957C-71E2D8CD49CE}" srcOrd="3" destOrd="0" parTransId="{663FB13C-CAE1-114E-8144-1A1B85492C8D}" sibTransId="{734AC39B-C291-1044-9103-3061DBE159B8}"/>
    <dgm:cxn modelId="{3DE05190-EE84-F543-9CD1-D6975C2CC94E}" type="presOf" srcId="{20D4E23A-A8C0-A64F-83DC-F2A8EAB7F4CD}" destId="{4F7426FF-C59C-8C4E-BCA5-97FDAC08690A}" srcOrd="0" destOrd="0" presId="urn:microsoft.com/office/officeart/2005/8/layout/hProcess11"/>
    <dgm:cxn modelId="{943D786D-F021-7742-AC1E-F352812DF33A}" type="presOf" srcId="{5B6B42DC-180D-2C44-9DFE-621EB3A413E3}" destId="{57FE2081-BE33-2C4A-891E-2BB614041C39}" srcOrd="0" destOrd="0"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D89C6C-0A2A-1742-9032-7902D3D24ED9}" srcId="{17650EC2-3906-EE4D-99B6-52E8505A13EA}" destId="{20D4E23A-A8C0-A64F-83DC-F2A8EAB7F4CD}" srcOrd="4" destOrd="0" parTransId="{ED2AA20C-3ACF-A948-9954-9C9BE02CD2F6}" sibTransId="{02D8CFC9-ECAC-574C-8D5A-0109EA6B2347}"/>
    <dgm:cxn modelId="{2AA411CA-447E-F14A-8153-EFB312396FCA}" srcId="{20D4E23A-A8C0-A64F-83DC-F2A8EAB7F4CD}" destId="{13ABDB85-1AA7-8A4F-9B86-A67B203C6F4E}" srcOrd="0" destOrd="0" parTransId="{5C2C4B71-AFED-B04E-80D7-F42C9FFC1698}" sibTransId="{404F7357-1746-CA47-8763-050B64A19C54}"/>
    <dgm:cxn modelId="{78442B91-2042-644C-B78D-2EF10D398BF0}" type="presOf" srcId="{17650EC2-3906-EE4D-99B6-52E8505A13EA}" destId="{F199CCFF-B029-CE4A-86B7-ED578FD9114D}" srcOrd="0" destOrd="0" presId="urn:microsoft.com/office/officeart/2005/8/layout/hProcess11"/>
    <dgm:cxn modelId="{7857E002-1908-4844-82CE-546EB08AF9C2}" srcId="{20D4E23A-A8C0-A64F-83DC-F2A8EAB7F4CD}" destId="{9AACB277-EEDE-6E44-8EA9-24A915619A59}" srcOrd="1" destOrd="0" parTransId="{FA4FA404-3EA5-3645-9B41-C76B1C515D87}" sibTransId="{9F7F01B0-F245-E94E-9C9E-800533E82E2E}"/>
    <dgm:cxn modelId="{FE75EA9E-6D68-3643-BFE0-D11D5A65005F}" type="presOf" srcId="{6D4E4D78-7E0E-CB4B-BF2A-942DFF8A9079}" destId="{68450F65-B7D1-C442-9387-26EE68DE0405}"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3CE94B4C-BB8E-0646-9CBA-9B3899C2D6DE}" srcId="{17650EC2-3906-EE4D-99B6-52E8505A13EA}" destId="{6D4E4D78-7E0E-CB4B-BF2A-942DFF8A9079}" srcOrd="2" destOrd="0" parTransId="{F6B70ABC-BA85-7E4E-9780-816FB53EFF37}" sibTransId="{E466F655-C131-5F49-A04F-F20B04EB95D6}"/>
    <dgm:cxn modelId="{FB62F87E-5F14-2548-B666-6831F8AAFC52}" type="presOf" srcId="{13ABDB85-1AA7-8A4F-9B86-A67B203C6F4E}" destId="{4F7426FF-C59C-8C4E-BCA5-97FDAC08690A}" srcOrd="0" destOrd="1" presId="urn:microsoft.com/office/officeart/2005/8/layout/hProcess11"/>
    <dgm:cxn modelId="{918EB52C-3781-1642-AB7F-F7F85A669759}" type="presOf" srcId="{9AACB277-EEDE-6E44-8EA9-24A915619A59}" destId="{4F7426FF-C59C-8C4E-BCA5-97FDAC08690A}" srcOrd="0" destOrd="2"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rtl="0">
            <a:lnSpc>
              <a:spcPct val="90000"/>
            </a:lnSpc>
            <a:spcBef>
              <a:spcPct val="0"/>
            </a:spcBef>
            <a:spcAft>
              <a:spcPct val="35000"/>
            </a:spcAft>
          </a:pPr>
          <a:r>
            <a:rPr lang="en-US" sz="2500" kern="1200" dirty="0" smtClean="0"/>
            <a:t>Sequential access</a:t>
          </a:r>
          <a:endParaRPr lang="en-US" sz="2500" kern="1200" dirty="0"/>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Memory is organized into units of data called records</a:t>
          </a:r>
          <a:endParaRPr lang="en-US" sz="900" kern="1200" dirty="0"/>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Access must be made in a specific linear sequence</a:t>
          </a:r>
          <a:endParaRPr lang="en-US" sz="900" kern="1200" dirty="0"/>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Access time is variable</a:t>
          </a:r>
          <a:endParaRPr lang="en-US" sz="900" kern="1200" dirty="0"/>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rtl="0">
            <a:lnSpc>
              <a:spcPct val="90000"/>
            </a:lnSpc>
            <a:spcBef>
              <a:spcPct val="0"/>
            </a:spcBef>
            <a:spcAft>
              <a:spcPct val="35000"/>
            </a:spcAft>
          </a:pPr>
          <a:r>
            <a:rPr lang="en-US" sz="2500" kern="1200" dirty="0" smtClean="0"/>
            <a:t>Direct access</a:t>
          </a:r>
          <a:endParaRPr lang="en-US" sz="2500" kern="1200" dirty="0"/>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Involves a shared read-write mechanism</a:t>
          </a:r>
          <a:endParaRPr lang="en-US" sz="900" kern="1200" dirty="0"/>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Individual blocks or records have a unique address based on physical location</a:t>
          </a:r>
          <a:endParaRPr lang="en-US" sz="900" kern="1200" dirty="0"/>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Access time is variable</a:t>
          </a:r>
          <a:endParaRPr lang="en-US" sz="900" kern="1200" dirty="0"/>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rtl="0">
            <a:lnSpc>
              <a:spcPct val="90000"/>
            </a:lnSpc>
            <a:spcBef>
              <a:spcPct val="0"/>
            </a:spcBef>
            <a:spcAft>
              <a:spcPct val="35000"/>
            </a:spcAft>
          </a:pPr>
          <a:r>
            <a:rPr lang="en-US" sz="2500" kern="1200" dirty="0" smtClean="0"/>
            <a:t>Random access</a:t>
          </a:r>
          <a:endParaRPr lang="en-US" sz="2500" kern="1200" dirty="0"/>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Each addressable location in memory has a unique, physically wired-in addressing mechanism</a:t>
          </a:r>
          <a:endParaRPr lang="en-US" sz="900" kern="1200" dirty="0"/>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The time to access a given location is independent of the sequence of prior accesses and is constant</a:t>
          </a:r>
          <a:endParaRPr lang="en-US" sz="900" kern="1200" dirty="0"/>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Any location can be selected at random and directly addressed and accessed</a:t>
          </a:r>
          <a:endParaRPr lang="en-US" sz="900" kern="1200" dirty="0"/>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Main memory and some cache systems are random access</a:t>
          </a:r>
          <a:endParaRPr lang="en-US" sz="900" kern="1200" dirty="0"/>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rtl="0">
            <a:lnSpc>
              <a:spcPct val="90000"/>
            </a:lnSpc>
            <a:spcBef>
              <a:spcPct val="0"/>
            </a:spcBef>
            <a:spcAft>
              <a:spcPct val="35000"/>
            </a:spcAft>
          </a:pPr>
          <a:r>
            <a:rPr lang="en-GB" sz="2500" kern="1200" dirty="0" smtClean="0"/>
            <a:t>Associative</a:t>
          </a:r>
          <a:endParaRPr lang="en-GB" sz="2500" kern="1200" dirty="0"/>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A word is retrieved based on a portion of its contents rather than its address</a:t>
          </a:r>
          <a:endParaRPr lang="en-US" sz="900" kern="1200" dirty="0"/>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Each location has its own addressing mechanism and retrieval time is constant independent of location or prior access patterns</a:t>
          </a:r>
          <a:endParaRPr lang="en-US" sz="900" kern="1200" dirty="0"/>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Cache memories may employ associative access</a:t>
          </a:r>
          <a:endParaRPr lang="en-US" sz="900" kern="1200" dirty="0"/>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86800" cy="54864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4258056" numCol="1" spcCol="1270" anchor="t" anchorCtr="0">
          <a:noAutofit/>
        </a:bodyPr>
        <a:lstStyle/>
        <a:p>
          <a:pPr lvl="0" algn="l" defTabSz="1333500" rtl="0">
            <a:lnSpc>
              <a:spcPct val="90000"/>
            </a:lnSpc>
            <a:spcBef>
              <a:spcPct val="0"/>
            </a:spcBef>
            <a:spcAft>
              <a:spcPct val="35000"/>
            </a:spcAft>
          </a:pPr>
          <a:r>
            <a:rPr lang="en-US" sz="3000" kern="1200" dirty="0" smtClean="0"/>
            <a:t>The two most important characteristics of memory</a:t>
          </a:r>
          <a:endParaRPr lang="en-US" sz="3000" kern="1200" dirty="0"/>
        </a:p>
      </dsp:txBody>
      <dsp:txXfrm>
        <a:off x="136587" y="136587"/>
        <a:ext cx="8413626" cy="5213226"/>
      </dsp:txXfrm>
    </dsp:sp>
    <dsp:sp modelId="{8A95A152-734B-A745-AAE7-3D32D8C60BCF}">
      <dsp:nvSpPr>
        <dsp:cNvPr id="0" name=""/>
        <dsp:cNvSpPr/>
      </dsp:nvSpPr>
      <dsp:spPr>
        <a:xfrm>
          <a:off x="217170" y="1371600"/>
          <a:ext cx="8252460" cy="384048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38705" numCol="1" spcCol="1270" anchor="t" anchorCtr="0">
          <a:noAutofit/>
        </a:bodyPr>
        <a:lstStyle/>
        <a:p>
          <a:pPr lvl="0" algn="l" defTabSz="889000" rtl="0">
            <a:lnSpc>
              <a:spcPct val="90000"/>
            </a:lnSpc>
            <a:spcBef>
              <a:spcPct val="0"/>
            </a:spcBef>
            <a:spcAft>
              <a:spcPct val="35000"/>
            </a:spcAft>
          </a:pPr>
          <a:endParaRPr lang="en-US" sz="2000" kern="1200" dirty="0" smtClean="0"/>
        </a:p>
        <a:p>
          <a:pPr lvl="0" algn="l" defTabSz="889000" rtl="0">
            <a:lnSpc>
              <a:spcPct val="90000"/>
            </a:lnSpc>
            <a:spcBef>
              <a:spcPct val="0"/>
            </a:spcBef>
            <a:spcAft>
              <a:spcPct val="35000"/>
            </a:spcAft>
          </a:pPr>
          <a:r>
            <a:rPr lang="en-US" sz="3000" kern="1200" dirty="0" smtClean="0"/>
            <a:t>Three performance parameters are used:</a:t>
          </a:r>
          <a:endParaRPr lang="en-US" sz="3000" kern="1200" dirty="0"/>
        </a:p>
      </dsp:txBody>
      <dsp:txXfrm>
        <a:off x="335278" y="1489708"/>
        <a:ext cx="8016244" cy="3604264"/>
      </dsp:txXfrm>
    </dsp:sp>
    <dsp:sp modelId="{4DC5D986-59BC-1740-AC0E-735CF97CB45C}">
      <dsp:nvSpPr>
        <dsp:cNvPr id="0" name=""/>
        <dsp:cNvSpPr/>
      </dsp:nvSpPr>
      <dsp:spPr>
        <a:xfrm>
          <a:off x="423481"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GB" sz="1400" kern="1200" dirty="0" smtClean="0"/>
            <a:t>Access time (latency)</a:t>
          </a:r>
          <a:endParaRPr lang="en-GB" sz="1400" kern="1200" dirty="0"/>
        </a:p>
        <a:p>
          <a:pPr marL="57150" lvl="1" indent="-57150" algn="l" defTabSz="488950" rtl="0">
            <a:lnSpc>
              <a:spcPct val="90000"/>
            </a:lnSpc>
            <a:spcBef>
              <a:spcPct val="0"/>
            </a:spcBef>
            <a:spcAft>
              <a:spcPct val="15000"/>
            </a:spcAft>
            <a:buChar char="••"/>
          </a:pPr>
          <a:r>
            <a:rPr lang="en-US" sz="1100" kern="1200" dirty="0" smtClean="0"/>
            <a:t>For random-access memory it is the time it takes to perform a read or write operation</a:t>
          </a:r>
          <a:endParaRPr lang="en-US" sz="1100" kern="1200" dirty="0"/>
        </a:p>
        <a:p>
          <a:pPr marL="57150" lvl="1" indent="-57150" algn="l" defTabSz="488950" rtl="0">
            <a:lnSpc>
              <a:spcPct val="90000"/>
            </a:lnSpc>
            <a:spcBef>
              <a:spcPct val="0"/>
            </a:spcBef>
            <a:spcAft>
              <a:spcPct val="15000"/>
            </a:spcAft>
            <a:buChar char="••"/>
          </a:pPr>
          <a:r>
            <a:rPr lang="en-US" sz="1100" kern="1200" dirty="0" smtClean="0"/>
            <a:t>For non-random-access memory it is the time it takes to position the read-write mechanism at the desired location</a:t>
          </a:r>
          <a:endParaRPr lang="en-US" sz="1100" kern="1200" dirty="0"/>
        </a:p>
      </dsp:txBody>
      <dsp:txXfrm>
        <a:off x="476630" y="3152965"/>
        <a:ext cx="2477632" cy="1621918"/>
      </dsp:txXfrm>
    </dsp:sp>
    <dsp:sp modelId="{DCA2CBFE-8F07-BB4E-8414-CF97B200D168}">
      <dsp:nvSpPr>
        <dsp:cNvPr id="0" name=""/>
        <dsp:cNvSpPr/>
      </dsp:nvSpPr>
      <dsp:spPr>
        <a:xfrm>
          <a:off x="3050358" y="2971798"/>
          <a:ext cx="2583930" cy="1984251"/>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Memory cycle time</a:t>
          </a:r>
          <a:endParaRPr lang="en-US" sz="1400" kern="1200" dirty="0"/>
        </a:p>
        <a:p>
          <a:pPr marL="57150" lvl="1" indent="-57150" algn="l" defTabSz="488950" rtl="0">
            <a:lnSpc>
              <a:spcPct val="90000"/>
            </a:lnSpc>
            <a:spcBef>
              <a:spcPct val="0"/>
            </a:spcBef>
            <a:spcAft>
              <a:spcPct val="15000"/>
            </a:spcAft>
            <a:buChar char="••"/>
          </a:pPr>
          <a:r>
            <a:rPr lang="en-US" sz="1100" kern="1200" dirty="0" smtClean="0"/>
            <a:t>Access time plus any additional time required before second access can commence</a:t>
          </a:r>
          <a:endParaRPr lang="en-US" sz="1100" kern="1200" dirty="0"/>
        </a:p>
        <a:p>
          <a:pPr marL="57150" lvl="1" indent="-57150" algn="l" defTabSz="488950" rtl="0">
            <a:lnSpc>
              <a:spcPct val="90000"/>
            </a:lnSpc>
            <a:spcBef>
              <a:spcPct val="0"/>
            </a:spcBef>
            <a:spcAft>
              <a:spcPct val="15000"/>
            </a:spcAft>
            <a:buChar char="••"/>
          </a:pPr>
          <a:r>
            <a:rPr lang="en-US" sz="1100" kern="1200" dirty="0" smtClean="0"/>
            <a:t>Additional time may be required for transients to die out on signal lines or to regenerate data if they are read destructively</a:t>
          </a:r>
          <a:endParaRPr lang="en-US" sz="1100" kern="1200" dirty="0"/>
        </a:p>
        <a:p>
          <a:pPr marL="57150" lvl="1" indent="-57150" algn="l" defTabSz="488950" rtl="0">
            <a:lnSpc>
              <a:spcPct val="90000"/>
            </a:lnSpc>
            <a:spcBef>
              <a:spcPct val="0"/>
            </a:spcBef>
            <a:spcAft>
              <a:spcPct val="15000"/>
            </a:spcAft>
            <a:buChar char="••"/>
          </a:pPr>
          <a:r>
            <a:rPr lang="en-US" sz="1100" kern="1200" dirty="0" smtClean="0"/>
            <a:t>Concerned with the system bus, not the processor</a:t>
          </a:r>
          <a:endParaRPr lang="en-US" sz="1100" kern="1200" dirty="0"/>
        </a:p>
      </dsp:txBody>
      <dsp:txXfrm>
        <a:off x="3111381" y="3032821"/>
        <a:ext cx="2461884" cy="1862205"/>
      </dsp:txXfrm>
    </dsp:sp>
    <dsp:sp modelId="{8D7CAF80-BCAD-AF40-83EC-CA9E025213FC}">
      <dsp:nvSpPr>
        <dsp:cNvPr id="0" name=""/>
        <dsp:cNvSpPr/>
      </dsp:nvSpPr>
      <dsp:spPr>
        <a:xfrm>
          <a:off x="5677235"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Transfer rate</a:t>
          </a:r>
          <a:endParaRPr lang="en-US" sz="1400" kern="1200" dirty="0"/>
        </a:p>
        <a:p>
          <a:pPr marL="57150" lvl="1" indent="-57150" algn="l" defTabSz="488950" rtl="0">
            <a:lnSpc>
              <a:spcPct val="90000"/>
            </a:lnSpc>
            <a:spcBef>
              <a:spcPct val="0"/>
            </a:spcBef>
            <a:spcAft>
              <a:spcPct val="15000"/>
            </a:spcAft>
            <a:buChar char="••"/>
          </a:pPr>
          <a:r>
            <a:rPr lang="en-US" sz="1100" kern="1200" dirty="0" smtClean="0"/>
            <a:t>The rate at which data can be transferred into or out of a memory unit</a:t>
          </a:r>
          <a:endParaRPr lang="en-US" sz="1100" kern="1200" dirty="0"/>
        </a:p>
        <a:p>
          <a:pPr marL="57150" lvl="1" indent="-57150" algn="l" defTabSz="488950" rtl="0">
            <a:lnSpc>
              <a:spcPct val="90000"/>
            </a:lnSpc>
            <a:spcBef>
              <a:spcPct val="0"/>
            </a:spcBef>
            <a:spcAft>
              <a:spcPct val="15000"/>
            </a:spcAft>
            <a:buChar char="••"/>
          </a:pPr>
          <a:r>
            <a:rPr lang="en-US" sz="1100" kern="1200" dirty="0" smtClean="0"/>
            <a:t>For random-access memory it is equal to 1/(cycle time)</a:t>
          </a:r>
          <a:endParaRPr lang="en-US" sz="1100" kern="1200" dirty="0"/>
        </a:p>
      </dsp:txBody>
      <dsp:txXfrm>
        <a:off x="5730384" y="3152965"/>
        <a:ext cx="2477632" cy="1621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283569"/>
          <a:ext cx="2577107" cy="824367"/>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GB" sz="2000" b="0" kern="1200" dirty="0" smtClean="0">
              <a:effectLst>
                <a:outerShdw blurRad="38100" dist="38100" dir="2700000" algn="tl">
                  <a:srgbClr val="000000">
                    <a:alpha val="43137"/>
                  </a:srgbClr>
                </a:outerShdw>
              </a:effectLst>
            </a:rPr>
            <a:t>Direct</a:t>
          </a:r>
        </a:p>
      </dsp:txBody>
      <dsp:txXfrm>
        <a:off x="2643" y="283569"/>
        <a:ext cx="2577107" cy="824367"/>
      </dsp:txXfrm>
    </dsp:sp>
    <dsp:sp modelId="{5E6AA0E8-B225-9D44-A86D-9767773C4003}">
      <dsp:nvSpPr>
        <dsp:cNvPr id="0" name=""/>
        <dsp:cNvSpPr/>
      </dsp:nvSpPr>
      <dsp:spPr>
        <a:xfrm>
          <a:off x="2643" y="921478"/>
          <a:ext cx="2577107" cy="2757352"/>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870"/>
            </a:spcAft>
            <a:buChar char="••"/>
          </a:pPr>
          <a:r>
            <a:rPr lang="en-GB" sz="1400" kern="1200" dirty="0" smtClean="0"/>
            <a:t>The simplest technique</a:t>
          </a:r>
        </a:p>
        <a:p>
          <a:pPr marL="114300" lvl="1" indent="-114300" algn="l" defTabSz="622300">
            <a:lnSpc>
              <a:spcPct val="90000"/>
            </a:lnSpc>
            <a:spcBef>
              <a:spcPct val="0"/>
            </a:spcBef>
            <a:spcAft>
              <a:spcPts val="870"/>
            </a:spcAft>
            <a:buChar char="••"/>
          </a:pPr>
          <a:r>
            <a:rPr lang="en-GB" sz="1400" kern="1200" dirty="0" smtClean="0"/>
            <a:t>Maps each block of main memory into only one possible cache line</a:t>
          </a:r>
        </a:p>
      </dsp:txBody>
      <dsp:txXfrm>
        <a:off x="2643" y="921478"/>
        <a:ext cx="2577107" cy="2757352"/>
      </dsp:txXfrm>
    </dsp:sp>
    <dsp:sp modelId="{B3F6D228-9039-A949-A88A-D4A04B9662CD}">
      <dsp:nvSpPr>
        <dsp:cNvPr id="0" name=""/>
        <dsp:cNvSpPr/>
      </dsp:nvSpPr>
      <dsp:spPr>
        <a:xfrm>
          <a:off x="2940546" y="261839"/>
          <a:ext cx="2577107" cy="9112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GB" sz="2000" b="0" kern="1200" dirty="0" smtClean="0">
              <a:effectLst>
                <a:outerShdw blurRad="38100" dist="38100" dir="2700000" algn="tl">
                  <a:srgbClr val="000000">
                    <a:alpha val="43137"/>
                  </a:srgbClr>
                </a:outerShdw>
              </a:effectLst>
            </a:rPr>
            <a:t>Associative</a:t>
          </a:r>
        </a:p>
      </dsp:txBody>
      <dsp:txXfrm>
        <a:off x="2940546" y="261839"/>
        <a:ext cx="2577107" cy="911285"/>
      </dsp:txXfrm>
    </dsp:sp>
    <dsp:sp modelId="{9F9ABC03-ED5A-8C4F-ABBA-7702123255F3}">
      <dsp:nvSpPr>
        <dsp:cNvPr id="0" name=""/>
        <dsp:cNvSpPr/>
      </dsp:nvSpPr>
      <dsp:spPr>
        <a:xfrm>
          <a:off x="2940546" y="943207"/>
          <a:ext cx="2577107" cy="2757352"/>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870"/>
            </a:spcAft>
            <a:buChar char="••"/>
          </a:pPr>
          <a:r>
            <a:rPr lang="en-GB" sz="1400" kern="1200" dirty="0" smtClean="0"/>
            <a:t>Permits each main memory block to be loaded into any line of the cache</a:t>
          </a:r>
        </a:p>
        <a:p>
          <a:pPr marL="114300" lvl="1" indent="-114300" algn="l" defTabSz="622300">
            <a:lnSpc>
              <a:spcPct val="90000"/>
            </a:lnSpc>
            <a:spcBef>
              <a:spcPct val="0"/>
            </a:spcBef>
            <a:spcAft>
              <a:spcPts val="870"/>
            </a:spcAft>
            <a:buChar char="••"/>
          </a:pPr>
          <a:r>
            <a:rPr lang="en-GB" sz="1400" kern="1200" dirty="0" smtClean="0"/>
            <a:t>The cache control logic interprets a memory address simply as a Tag and a Word field</a:t>
          </a:r>
        </a:p>
        <a:p>
          <a:pPr marL="114300" lvl="1" indent="-114300" algn="l" defTabSz="622300">
            <a:lnSpc>
              <a:spcPct val="90000"/>
            </a:lnSpc>
            <a:spcBef>
              <a:spcPct val="0"/>
            </a:spcBef>
            <a:spcAft>
              <a:spcPts val="870"/>
            </a:spcAft>
            <a:buChar char="••"/>
          </a:pPr>
          <a:r>
            <a:rPr lang="en-GB" sz="1400" kern="1200" dirty="0" smtClean="0"/>
            <a:t>To determine whether a block is in the cache, the cache control logic must simultaneously examine every line’s Tag for a match </a:t>
          </a:r>
        </a:p>
      </dsp:txBody>
      <dsp:txXfrm>
        <a:off x="2940546" y="943207"/>
        <a:ext cx="2577107" cy="2757352"/>
      </dsp:txXfrm>
    </dsp:sp>
    <dsp:sp modelId="{F94948FC-FEE2-2A41-9A9E-9B62084D71F6}">
      <dsp:nvSpPr>
        <dsp:cNvPr id="0" name=""/>
        <dsp:cNvSpPr/>
      </dsp:nvSpPr>
      <dsp:spPr>
        <a:xfrm>
          <a:off x="5881092" y="212040"/>
          <a:ext cx="2577107" cy="9112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GB" sz="2000" b="0" kern="1200" dirty="0" smtClean="0">
              <a:effectLst>
                <a:outerShdw blurRad="38100" dist="38100" dir="2700000" algn="tl">
                  <a:srgbClr val="000000">
                    <a:alpha val="43137"/>
                  </a:srgbClr>
                </a:outerShdw>
              </a:effectLst>
            </a:rPr>
            <a:t>Set Associative</a:t>
          </a:r>
        </a:p>
      </dsp:txBody>
      <dsp:txXfrm>
        <a:off x="5881092" y="212040"/>
        <a:ext cx="2577107" cy="911285"/>
      </dsp:txXfrm>
    </dsp:sp>
    <dsp:sp modelId="{C30E3304-D114-7743-A3EC-2445BAC10332}">
      <dsp:nvSpPr>
        <dsp:cNvPr id="0" name=""/>
        <dsp:cNvSpPr/>
      </dsp:nvSpPr>
      <dsp:spPr>
        <a:xfrm>
          <a:off x="5878448" y="943207"/>
          <a:ext cx="2577107" cy="2757352"/>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smtClean="0"/>
            <a:t>A compromise that exhibits the strengths of both the direct and associative approaches while reducing their disadvantages</a:t>
          </a:r>
        </a:p>
      </dsp:txBody>
      <dsp:txXfrm>
        <a:off x="5878448" y="943207"/>
        <a:ext cx="2577107" cy="27573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t>When a block that is resident in the cache is to be replaced there are two cases to consider:</a:t>
          </a:r>
          <a:endParaRPr lang="en-US" sz="2100" kern="1200" dirty="0"/>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If the old block in the cache has not been altered then it may be overwritten with a new block without first writing out the old block</a:t>
          </a:r>
          <a:endParaRPr lang="en-US" sz="1600" kern="1200" dirty="0"/>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If at least one write operation has been performed on a word in that line of the cache then main memory must be updated by writing the line of cache out to the block of memory before bringing in the new block</a:t>
          </a:r>
          <a:endParaRPr lang="en-US" sz="1600" kern="1200" dirty="0"/>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t>There are two problems to contend with:</a:t>
          </a:r>
          <a:endParaRPr lang="en-US" sz="2100" kern="1200" dirty="0"/>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More than one device may have access to main memory</a:t>
          </a:r>
          <a:endParaRPr lang="en-US" sz="1600" kern="1200" dirty="0"/>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A more complex problem occurs when multiple processors are attached to the same bus and each processor has its own local cache - if a word is altered in one cache it could conceivably invalidate a word in other caches</a:t>
          </a:r>
          <a:endParaRPr lang="en-US" sz="1600" kern="1200" dirty="0"/>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1892796"/>
          <a:ext cx="8964612" cy="2523728"/>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47"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rtl="0">
            <a:lnSpc>
              <a:spcPct val="90000"/>
            </a:lnSpc>
            <a:spcBef>
              <a:spcPct val="0"/>
            </a:spcBef>
            <a:spcAft>
              <a:spcPct val="35000"/>
            </a:spcAft>
          </a:pPr>
          <a:r>
            <a:rPr lang="en-US" sz="1200" kern="1200" dirty="0" smtClean="0"/>
            <a:t>When a block of data is retrieved and placed in the cache not only the desired word but also some number of adjacent words are retrieved</a:t>
          </a:r>
          <a:endParaRPr lang="en-US" sz="1200" kern="1200" dirty="0"/>
        </a:p>
      </dsp:txBody>
      <dsp:txXfrm>
        <a:off x="647" y="0"/>
        <a:ext cx="1508838" cy="2523728"/>
      </dsp:txXfrm>
    </dsp:sp>
    <dsp:sp modelId="{097B1AA5-F856-8742-B675-F1FF43B6838A}">
      <dsp:nvSpPr>
        <dsp:cNvPr id="0" name=""/>
        <dsp:cNvSpPr/>
      </dsp:nvSpPr>
      <dsp:spPr>
        <a:xfrm>
          <a:off x="575219"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584928"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rtl="0">
            <a:lnSpc>
              <a:spcPct val="90000"/>
            </a:lnSpc>
            <a:spcBef>
              <a:spcPct val="0"/>
            </a:spcBef>
            <a:spcAft>
              <a:spcPct val="35000"/>
            </a:spcAft>
          </a:pPr>
          <a:r>
            <a:rPr lang="en-US" sz="1200" kern="1200" dirty="0" smtClean="0"/>
            <a:t>As the block size increases the hit ratio will at first increase because of the principle of locality</a:t>
          </a:r>
          <a:endParaRPr lang="en-US" sz="1200" kern="1200" dirty="0"/>
        </a:p>
      </dsp:txBody>
      <dsp:txXfrm>
        <a:off x="1584928" y="3785592"/>
        <a:ext cx="1508838" cy="2523728"/>
      </dsp:txXfrm>
    </dsp:sp>
    <dsp:sp modelId="{9F37F097-1721-134F-83A5-6A4E0CCF062D}">
      <dsp:nvSpPr>
        <dsp:cNvPr id="0" name=""/>
        <dsp:cNvSpPr/>
      </dsp:nvSpPr>
      <dsp:spPr>
        <a:xfrm>
          <a:off x="2023881"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169209"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rtl="0">
            <a:lnSpc>
              <a:spcPct val="90000"/>
            </a:lnSpc>
            <a:spcBef>
              <a:spcPct val="0"/>
            </a:spcBef>
            <a:spcAft>
              <a:spcPct val="35000"/>
            </a:spcAft>
          </a:pPr>
          <a:r>
            <a:rPr lang="en-US" sz="1200" kern="1200" dirty="0" smtClean="0"/>
            <a:t>As the block size increases more useful data are brought into the cache</a:t>
          </a:r>
          <a:endParaRPr lang="en-US" sz="1200" kern="1200" dirty="0"/>
        </a:p>
      </dsp:txBody>
      <dsp:txXfrm>
        <a:off x="3169209" y="0"/>
        <a:ext cx="1508838" cy="2523728"/>
      </dsp:txXfrm>
    </dsp:sp>
    <dsp:sp modelId="{B4780650-EFE4-A94C-974F-2DDEC86E194B}">
      <dsp:nvSpPr>
        <dsp:cNvPr id="0" name=""/>
        <dsp:cNvSpPr/>
      </dsp:nvSpPr>
      <dsp:spPr>
        <a:xfrm>
          <a:off x="3608162" y="2839194"/>
          <a:ext cx="630932" cy="63093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753489"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rtl="0">
            <a:lnSpc>
              <a:spcPct val="90000"/>
            </a:lnSpc>
            <a:spcBef>
              <a:spcPct val="0"/>
            </a:spcBef>
            <a:spcAft>
              <a:spcPct val="35000"/>
            </a:spcAft>
          </a:pPr>
          <a:r>
            <a:rPr lang="en-US" sz="1200" kern="1200" dirty="0" smtClean="0"/>
            <a:t>The hit ratio will begin to decrease as the block becomes bigger and the probability of using the newly fetched information becomes less than the probability of reusing the information that has to be replaced</a:t>
          </a:r>
          <a:endParaRPr lang="en-US" sz="1200" kern="1200" dirty="0"/>
        </a:p>
      </dsp:txBody>
      <dsp:txXfrm>
        <a:off x="4753489" y="3785592"/>
        <a:ext cx="1508838" cy="2523728"/>
      </dsp:txXfrm>
    </dsp:sp>
    <dsp:sp modelId="{601860E8-A992-8F42-AA96-D113C1174D42}">
      <dsp:nvSpPr>
        <dsp:cNvPr id="0" name=""/>
        <dsp:cNvSpPr/>
      </dsp:nvSpPr>
      <dsp:spPr>
        <a:xfrm>
          <a:off x="5192443"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5976403" y="0"/>
          <a:ext cx="1729732"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lvl="0" algn="l" defTabSz="533400" rtl="0">
            <a:lnSpc>
              <a:spcPct val="90000"/>
            </a:lnSpc>
            <a:spcBef>
              <a:spcPct val="0"/>
            </a:spcBef>
            <a:spcAft>
              <a:spcPct val="35000"/>
            </a:spcAft>
          </a:pPr>
          <a:r>
            <a:rPr lang="en-US" sz="1200" kern="1200" dirty="0" smtClean="0"/>
            <a:t>Two specific effects come into play:</a:t>
          </a:r>
          <a:endParaRPr lang="en-US" sz="1200" kern="1200" dirty="0"/>
        </a:p>
        <a:p>
          <a:pPr marL="57150" lvl="1" indent="-57150" algn="l" defTabSz="400050" rtl="0">
            <a:lnSpc>
              <a:spcPct val="90000"/>
            </a:lnSpc>
            <a:spcBef>
              <a:spcPct val="0"/>
            </a:spcBef>
            <a:spcAft>
              <a:spcPct val="15000"/>
            </a:spcAft>
            <a:buChar char="••"/>
          </a:pPr>
          <a:r>
            <a:rPr lang="en-US" sz="900" kern="1200" dirty="0" smtClean="0"/>
            <a:t>Larger blocks reduce the number of blocks that fit into a cache</a:t>
          </a:r>
          <a:endParaRPr lang="en-US" sz="900" kern="1200" dirty="0"/>
        </a:p>
        <a:p>
          <a:pPr marL="57150" lvl="1" indent="-57150" algn="l" defTabSz="400050" rtl="0">
            <a:lnSpc>
              <a:spcPct val="90000"/>
            </a:lnSpc>
            <a:spcBef>
              <a:spcPct val="0"/>
            </a:spcBef>
            <a:spcAft>
              <a:spcPct val="15000"/>
            </a:spcAft>
            <a:buChar char="••"/>
          </a:pPr>
          <a:r>
            <a:rPr lang="en-GB" sz="900" kern="1200" dirty="0" smtClean="0"/>
            <a:t>As a block becomes larger each additional word is farther from the requested word</a:t>
          </a:r>
          <a:endParaRPr lang="en-GB" sz="900" kern="1200" dirty="0"/>
        </a:p>
      </dsp:txBody>
      <dsp:txXfrm>
        <a:off x="5976403" y="0"/>
        <a:ext cx="1729732" cy="2523728"/>
      </dsp:txXfrm>
    </dsp:sp>
    <dsp:sp modelId="{C10A1FA9-FE59-1849-8BB4-2C6ADF800F55}">
      <dsp:nvSpPr>
        <dsp:cNvPr id="0" name=""/>
        <dsp:cNvSpPr/>
      </dsp:nvSpPr>
      <dsp:spPr>
        <a:xfrm>
          <a:off x="6652300"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smtClean="0"/>
              <a:t>© 2016 Pearson Education, Inc., </a:t>
            </a:r>
            <a:r>
              <a:rPr lang="en-US" dirty="0" smtClean="0"/>
              <a:t>Hoboken, </a:t>
            </a:r>
            <a:r>
              <a:rPr lang="en-US" dirty="0" smtClean="0"/>
              <a:t>NJ. All rights reserved.</a:t>
            </a:r>
            <a:endParaRPr lang="en-US" dirty="0"/>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val="2558109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smtClean="0"/>
              <a:t>© 2016 Pearson Education, Inc., </a:t>
            </a:r>
            <a:r>
              <a:rPr lang="en-US" dirty="0" smtClean="0"/>
              <a:t>Hoboken, </a:t>
            </a:r>
            <a:r>
              <a:rPr lang="en-US" dirty="0" smtClean="0"/>
              <a:t>NJ. All rights reserved.</a:t>
            </a:r>
            <a:endParaRPr lang="en-US" dirty="0"/>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4 “Cache</a:t>
            </a:r>
            <a:r>
              <a:rPr lang="en-US" baseline="0" dirty="0" smtClean="0">
                <a:latin typeface="Times New Roman" pitchFamily="-110" charset="0"/>
              </a:rPr>
              <a:t> Memory</a:t>
            </a:r>
            <a:r>
              <a:rPr lang="en-US" dirty="0" smtClean="0">
                <a:latin typeface="Times New Roman" pitchFamily="-110" charset="0"/>
              </a:rPr>
              <a:t>”.</a:t>
            </a:r>
            <a:endParaRPr lang="en-AU" dirty="0" smtClean="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2000" b="0" i="0" u="none" strike="noStrike" kern="1200" baseline="0" dirty="0" smtClean="0">
                <a:solidFill>
                  <a:schemeClr val="tx1"/>
                </a:solidFill>
                <a:latin typeface="Times New Roman" pitchFamily="33" charset="0"/>
                <a:ea typeface="+mn-ea"/>
                <a:cs typeface="+mn-cs"/>
              </a:rPr>
              <a:t>Suppose that the processor has access to two levels of memory. Level</a:t>
            </a:r>
          </a:p>
          <a:p>
            <a:r>
              <a:rPr kumimoji="1" lang="en-US" sz="2000" b="0" i="0" u="none" strike="noStrike" kern="1200" baseline="0" dirty="0" smtClean="0">
                <a:solidFill>
                  <a:schemeClr val="tx1"/>
                </a:solidFill>
                <a:latin typeface="Times New Roman" pitchFamily="33" charset="0"/>
                <a:ea typeface="+mn-ea"/>
                <a:cs typeface="+mn-cs"/>
              </a:rPr>
              <a:t>1 contains 1000 words and has an access time of 0.01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0" i="0" u="none" strike="noStrike" kern="1200" baseline="0" dirty="0" smtClean="0">
                <a:solidFill>
                  <a:schemeClr val="tx1"/>
                </a:solidFill>
                <a:latin typeface="Times New Roman" pitchFamily="33" charset="0"/>
                <a:ea typeface="+mn-ea"/>
                <a:cs typeface="+mn-cs"/>
              </a:rPr>
              <a:t>; level 2 contains 100,000 words</a:t>
            </a:r>
          </a:p>
          <a:p>
            <a:r>
              <a:rPr kumimoji="1" lang="en-US" sz="2000" b="0" i="0" u="none" strike="noStrike" kern="1200" baseline="0" dirty="0" smtClean="0">
                <a:solidFill>
                  <a:schemeClr val="tx1"/>
                </a:solidFill>
                <a:latin typeface="Times New Roman" pitchFamily="33" charset="0"/>
                <a:ea typeface="+mn-ea"/>
                <a:cs typeface="+mn-cs"/>
              </a:rPr>
              <a:t>and has an access time of0.1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0" i="0" u="none" strike="noStrike" kern="1200" baseline="0" dirty="0" smtClean="0">
                <a:solidFill>
                  <a:schemeClr val="tx1"/>
                </a:solidFill>
                <a:latin typeface="Times New Roman" pitchFamily="33" charset="0"/>
                <a:ea typeface="+mn-ea"/>
                <a:cs typeface="+mn-cs"/>
              </a:rPr>
              <a:t>. Assume that if a word to be accessed is in level 1, then the</a:t>
            </a:r>
          </a:p>
          <a:p>
            <a:r>
              <a:rPr kumimoji="1" lang="en-US" sz="2000" b="0" i="0" u="none" strike="noStrike" kern="1200" baseline="0" dirty="0" smtClean="0">
                <a:solidFill>
                  <a:schemeClr val="tx1"/>
                </a:solidFill>
                <a:latin typeface="Times New Roman" pitchFamily="33" charset="0"/>
                <a:ea typeface="+mn-ea"/>
                <a:cs typeface="+mn-cs"/>
              </a:rPr>
              <a:t>processor accesses it directly. If it is in level 2, then the word is first transferred to level 1</a:t>
            </a:r>
          </a:p>
          <a:p>
            <a:r>
              <a:rPr kumimoji="1" lang="en-US" sz="2000" b="0" i="0" u="none" strike="noStrike" kern="1200" baseline="0" dirty="0" smtClean="0">
                <a:solidFill>
                  <a:schemeClr val="tx1"/>
                </a:solidFill>
                <a:latin typeface="Times New Roman" pitchFamily="33" charset="0"/>
                <a:ea typeface="+mn-ea"/>
                <a:cs typeface="+mn-cs"/>
              </a:rPr>
              <a:t>and then accessed by the processor. For simplicity, we ignore the time required for the processor</a:t>
            </a:r>
          </a:p>
          <a:p>
            <a:r>
              <a:rPr kumimoji="1" lang="en-US" sz="2000" b="0" i="0" u="none" strike="noStrike" kern="1200" baseline="0" dirty="0" smtClean="0">
                <a:solidFill>
                  <a:schemeClr val="tx1"/>
                </a:solidFill>
                <a:latin typeface="Times New Roman" pitchFamily="33" charset="0"/>
                <a:ea typeface="+mn-ea"/>
                <a:cs typeface="+mn-cs"/>
              </a:rPr>
              <a:t>to determine whether the word is in level 1 or level 2. Figure 4.2 shows the general</a:t>
            </a:r>
          </a:p>
          <a:p>
            <a:r>
              <a:rPr kumimoji="1" lang="en-US" sz="2000" b="0" i="0" u="none" strike="noStrike" kern="1200" baseline="0" dirty="0" smtClean="0">
                <a:solidFill>
                  <a:schemeClr val="tx1"/>
                </a:solidFill>
                <a:latin typeface="Times New Roman" pitchFamily="33" charset="0"/>
                <a:ea typeface="+mn-ea"/>
                <a:cs typeface="+mn-cs"/>
              </a:rPr>
              <a:t>shape of the curve that covers this situation. The figure shows the average access time to</a:t>
            </a:r>
          </a:p>
          <a:p>
            <a:r>
              <a:rPr kumimoji="1" lang="en-US" sz="2000" b="0" i="0" u="none" strike="noStrike" kern="1200" baseline="0" dirty="0" smtClean="0">
                <a:solidFill>
                  <a:schemeClr val="tx1"/>
                </a:solidFill>
                <a:latin typeface="Times New Roman" pitchFamily="33" charset="0"/>
                <a:ea typeface="+mn-ea"/>
                <a:cs typeface="+mn-cs"/>
              </a:rPr>
              <a:t>a two-level memory as a function of the hit ratio </a:t>
            </a:r>
            <a:r>
              <a:rPr kumimoji="1" lang="en-US" sz="2000" b="1" i="0" u="none" strike="noStrike" kern="1200" baseline="0" dirty="0" smtClean="0">
                <a:solidFill>
                  <a:schemeClr val="tx1"/>
                </a:solidFill>
                <a:latin typeface="Times New Roman" pitchFamily="33" charset="0"/>
                <a:ea typeface="+mn-ea"/>
                <a:cs typeface="+mn-cs"/>
              </a:rPr>
              <a:t>H</a:t>
            </a:r>
            <a:r>
              <a:rPr kumimoji="1" lang="en-US" sz="2000" b="0" i="0" u="none" strike="noStrike" kern="1200" baseline="0" dirty="0" smtClean="0">
                <a:solidFill>
                  <a:schemeClr val="tx1"/>
                </a:solidFill>
                <a:latin typeface="Times New Roman" pitchFamily="33" charset="0"/>
                <a:ea typeface="+mn-ea"/>
                <a:cs typeface="+mn-cs"/>
              </a:rPr>
              <a:t>, where </a:t>
            </a:r>
            <a:r>
              <a:rPr kumimoji="1" lang="en-US" sz="2000" b="1" i="0" u="none" strike="noStrike" kern="1200" baseline="0" dirty="0" smtClean="0">
                <a:solidFill>
                  <a:schemeClr val="tx1"/>
                </a:solidFill>
                <a:latin typeface="Times New Roman" pitchFamily="33" charset="0"/>
                <a:ea typeface="+mn-ea"/>
                <a:cs typeface="+mn-cs"/>
              </a:rPr>
              <a:t>H </a:t>
            </a:r>
            <a:r>
              <a:rPr kumimoji="1" lang="en-US" sz="2000" b="0" i="0" u="none" strike="noStrike" kern="1200" baseline="0" dirty="0" smtClean="0">
                <a:solidFill>
                  <a:schemeClr val="tx1"/>
                </a:solidFill>
                <a:latin typeface="Times New Roman" pitchFamily="33" charset="0"/>
                <a:ea typeface="+mn-ea"/>
                <a:cs typeface="+mn-cs"/>
              </a:rPr>
              <a:t>is defined as the fraction of</a:t>
            </a:r>
          </a:p>
          <a:p>
            <a:r>
              <a:rPr kumimoji="1" lang="en-US" sz="2000" b="0" i="0" u="none" strike="noStrike" kern="1200" baseline="0" dirty="0" smtClean="0">
                <a:solidFill>
                  <a:schemeClr val="tx1"/>
                </a:solidFill>
                <a:latin typeface="Times New Roman" pitchFamily="33" charset="0"/>
                <a:ea typeface="+mn-ea"/>
                <a:cs typeface="+mn-cs"/>
              </a:rPr>
              <a:t>all memory accesses that are found in the faster memory (e.g., the cache), </a:t>
            </a:r>
            <a:r>
              <a:rPr kumimoji="1" lang="en-US" sz="2000" b="1" i="0" u="none" strike="noStrike" kern="1200" baseline="0" dirty="0" smtClean="0">
                <a:solidFill>
                  <a:schemeClr val="tx1"/>
                </a:solidFill>
                <a:latin typeface="Times New Roman" pitchFamily="33" charset="0"/>
                <a:ea typeface="+mn-ea"/>
                <a:cs typeface="+mn-cs"/>
              </a:rPr>
              <a:t>T</a:t>
            </a:r>
            <a:r>
              <a:rPr kumimoji="1" lang="en-US" sz="2000" b="0" i="0" u="none" strike="noStrike" kern="1200" baseline="-25000" dirty="0" smtClean="0">
                <a:solidFill>
                  <a:schemeClr val="tx1"/>
                </a:solidFill>
                <a:latin typeface="Times New Roman" pitchFamily="33" charset="0"/>
                <a:ea typeface="+mn-ea"/>
                <a:cs typeface="+mn-cs"/>
              </a:rPr>
              <a:t>1</a:t>
            </a:r>
            <a:r>
              <a:rPr kumimoji="1" lang="en-US" sz="2000" b="0" i="0" u="none" strike="noStrike" kern="1200" baseline="0" dirty="0" smtClean="0">
                <a:solidFill>
                  <a:schemeClr val="tx1"/>
                </a:solidFill>
                <a:latin typeface="Times New Roman" pitchFamily="33" charset="0"/>
                <a:ea typeface="+mn-ea"/>
                <a:cs typeface="+mn-cs"/>
              </a:rPr>
              <a:t> is the access</a:t>
            </a:r>
          </a:p>
          <a:p>
            <a:r>
              <a:rPr kumimoji="1" lang="en-US" sz="2000" b="0" i="0" u="none" strike="noStrike" kern="1200" baseline="0" dirty="0" smtClean="0">
                <a:solidFill>
                  <a:schemeClr val="tx1"/>
                </a:solidFill>
                <a:latin typeface="Times New Roman" pitchFamily="33" charset="0"/>
                <a:ea typeface="+mn-ea"/>
                <a:cs typeface="+mn-cs"/>
              </a:rPr>
              <a:t>time to level 1, and </a:t>
            </a:r>
            <a:r>
              <a:rPr kumimoji="1" lang="en-US" sz="2000" b="1" i="0" u="none" strike="noStrike" kern="1200" baseline="0" dirty="0" smtClean="0">
                <a:solidFill>
                  <a:schemeClr val="tx1"/>
                </a:solidFill>
                <a:latin typeface="Times New Roman" pitchFamily="33" charset="0"/>
                <a:ea typeface="+mn-ea"/>
                <a:cs typeface="+mn-cs"/>
              </a:rPr>
              <a:t>T</a:t>
            </a:r>
            <a:r>
              <a:rPr kumimoji="1" lang="en-US" sz="2000" b="0" i="0" u="none" strike="noStrike" kern="1200" baseline="-25000" dirty="0" smtClean="0">
                <a:solidFill>
                  <a:schemeClr val="tx1"/>
                </a:solidFill>
                <a:latin typeface="Times New Roman" pitchFamily="33" charset="0"/>
                <a:ea typeface="+mn-ea"/>
                <a:cs typeface="+mn-cs"/>
              </a:rPr>
              <a:t>2</a:t>
            </a:r>
            <a:r>
              <a:rPr kumimoji="1" lang="en-US" sz="2000" b="0" i="0" u="none" strike="noStrike" kern="1200" baseline="0" dirty="0" smtClean="0">
                <a:solidFill>
                  <a:schemeClr val="tx1"/>
                </a:solidFill>
                <a:latin typeface="Times New Roman" pitchFamily="33" charset="0"/>
                <a:ea typeface="+mn-ea"/>
                <a:cs typeface="+mn-cs"/>
              </a:rPr>
              <a:t> is the access time to level 2. As can be seen, for high percentages</a:t>
            </a:r>
          </a:p>
          <a:p>
            <a:r>
              <a:rPr kumimoji="1" lang="en-US" sz="2000" b="0" i="0" u="none" strike="noStrike" kern="1200" baseline="0" dirty="0" smtClean="0">
                <a:solidFill>
                  <a:schemeClr val="tx1"/>
                </a:solidFill>
                <a:latin typeface="Times New Roman" pitchFamily="33" charset="0"/>
                <a:ea typeface="+mn-ea"/>
                <a:cs typeface="+mn-cs"/>
              </a:rPr>
              <a:t>of level 1 access, the average total access time is much closer to that of level 1 than that</a:t>
            </a:r>
          </a:p>
          <a:p>
            <a:r>
              <a:rPr kumimoji="1" lang="en-US" sz="2000" b="0" i="0" u="none" strike="noStrike" kern="1200" baseline="0" dirty="0" smtClean="0">
                <a:solidFill>
                  <a:schemeClr val="tx1"/>
                </a:solidFill>
                <a:latin typeface="Times New Roman" pitchFamily="33" charset="0"/>
                <a:ea typeface="+mn-ea"/>
                <a:cs typeface="+mn-cs"/>
              </a:rPr>
              <a:t>of level 2.</a:t>
            </a:r>
          </a:p>
          <a:p>
            <a:endParaRPr kumimoji="1" lang="en-US" sz="2000" b="0" i="0" u="none" strike="noStrike" kern="1200" baseline="0" dirty="0" smtClean="0">
              <a:solidFill>
                <a:schemeClr val="tx1"/>
              </a:solidFill>
              <a:latin typeface="Times New Roman" pitchFamily="33" charset="0"/>
              <a:ea typeface="+mn-ea"/>
              <a:cs typeface="+mn-cs"/>
            </a:endParaRPr>
          </a:p>
          <a:p>
            <a:r>
              <a:rPr kumimoji="1" lang="en-US" sz="2000" b="0" i="0" u="none" strike="noStrike" kern="1200" baseline="0" dirty="0" smtClean="0">
                <a:solidFill>
                  <a:schemeClr val="tx1"/>
                </a:solidFill>
                <a:latin typeface="Times New Roman" pitchFamily="33" charset="0"/>
                <a:ea typeface="+mn-ea"/>
                <a:cs typeface="+mn-cs"/>
              </a:rPr>
              <a:t>In our example, suppose 95% of the memory accesses are found in level 1. Then the</a:t>
            </a:r>
          </a:p>
          <a:p>
            <a:r>
              <a:rPr kumimoji="1" lang="en-US" sz="2000" b="0" i="0" u="none" strike="noStrike" kern="1200" baseline="0" dirty="0" smtClean="0">
                <a:solidFill>
                  <a:schemeClr val="tx1"/>
                </a:solidFill>
                <a:latin typeface="Times New Roman" pitchFamily="33" charset="0"/>
                <a:ea typeface="+mn-ea"/>
                <a:cs typeface="+mn-cs"/>
              </a:rPr>
              <a:t>average time to access a word can be expressed as</a:t>
            </a:r>
          </a:p>
          <a:p>
            <a:endParaRPr kumimoji="1" lang="en-US" sz="2000" b="0" i="0" u="none" strike="noStrike" kern="1200" baseline="0" dirty="0" smtClean="0">
              <a:solidFill>
                <a:schemeClr val="tx1"/>
              </a:solidFill>
              <a:latin typeface="Times New Roman" pitchFamily="33" charset="0"/>
              <a:ea typeface="+mn-ea"/>
              <a:cs typeface="+mn-cs"/>
            </a:endParaRPr>
          </a:p>
          <a:p>
            <a:r>
              <a:rPr kumimoji="1" lang="en-US" sz="2000" b="0" i="0" u="none" strike="noStrike" kern="1200" baseline="0" dirty="0" smtClean="0">
                <a:solidFill>
                  <a:schemeClr val="tx1"/>
                </a:solidFill>
                <a:latin typeface="Times New Roman" pitchFamily="33" charset="0"/>
                <a:ea typeface="+mn-ea"/>
                <a:cs typeface="+mn-cs"/>
              </a:rPr>
              <a:t>(0.95)(0.01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0" i="0" u="none" strike="noStrike" kern="1200" baseline="0" dirty="0" smtClean="0">
                <a:solidFill>
                  <a:schemeClr val="tx1"/>
                </a:solidFill>
                <a:latin typeface="Times New Roman" pitchFamily="33" charset="0"/>
                <a:ea typeface="+mn-ea"/>
                <a:cs typeface="+mn-cs"/>
              </a:rPr>
              <a:t>) + (0.05)(0.01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1" i="0" u="none" strike="noStrike" kern="1200" baseline="0" dirty="0" smtClean="0">
                <a:solidFill>
                  <a:schemeClr val="tx1"/>
                </a:solidFill>
                <a:latin typeface="Times New Roman" pitchFamily="33" charset="0"/>
                <a:ea typeface="+mn-ea"/>
                <a:cs typeface="+mn-cs"/>
              </a:rPr>
              <a:t> </a:t>
            </a:r>
            <a:r>
              <a:rPr kumimoji="1" lang="en-US" sz="2000" b="0" i="0" u="none" strike="noStrike" kern="1200" baseline="0" dirty="0" smtClean="0">
                <a:solidFill>
                  <a:schemeClr val="tx1"/>
                </a:solidFill>
                <a:latin typeface="Times New Roman" pitchFamily="33" charset="0"/>
                <a:ea typeface="+mn-ea"/>
                <a:cs typeface="+mn-cs"/>
              </a:rPr>
              <a:t>+ 0.1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0" i="0" u="none" strike="noStrike" kern="1200" baseline="0" dirty="0" smtClean="0">
                <a:solidFill>
                  <a:schemeClr val="tx1"/>
                </a:solidFill>
                <a:latin typeface="Times New Roman" pitchFamily="33" charset="0"/>
                <a:ea typeface="+mn-ea"/>
                <a:cs typeface="+mn-cs"/>
              </a:rPr>
              <a:t>) = 0.0095 + 0.0055 = 0.015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endParaRPr kumimoji="1" lang="en-US" sz="2000" b="0" i="0" u="none" strike="noStrike" kern="1200" baseline="0" dirty="0" smtClean="0">
              <a:solidFill>
                <a:schemeClr val="tx1"/>
              </a:solidFill>
              <a:latin typeface="Wingdings"/>
              <a:ea typeface="+mn-ea"/>
              <a:cs typeface="+mn-cs"/>
            </a:endParaRPr>
          </a:p>
          <a:p>
            <a:endParaRPr kumimoji="1" lang="en-US" sz="2000" b="0" i="0" u="none" strike="noStrike" kern="1200" baseline="0" dirty="0" smtClean="0">
              <a:solidFill>
                <a:schemeClr val="tx1"/>
              </a:solidFill>
              <a:latin typeface="Times New Roman" pitchFamily="33" charset="0"/>
              <a:ea typeface="+mn-ea"/>
              <a:cs typeface="+mn-cs"/>
            </a:endParaRPr>
          </a:p>
          <a:p>
            <a:r>
              <a:rPr kumimoji="1" lang="en-US" sz="2000" b="0" i="0" u="none" strike="noStrike" kern="1200" baseline="0" dirty="0" smtClean="0">
                <a:solidFill>
                  <a:schemeClr val="tx1"/>
                </a:solidFill>
                <a:latin typeface="Times New Roman" pitchFamily="33" charset="0"/>
                <a:ea typeface="+mn-ea"/>
                <a:cs typeface="+mn-cs"/>
              </a:rPr>
              <a:t>The average access time is much closer to 0.01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1" i="0" u="none" strike="noStrike" kern="1200" baseline="0" dirty="0" smtClean="0">
                <a:solidFill>
                  <a:schemeClr val="tx1"/>
                </a:solidFill>
                <a:latin typeface="Times New Roman" pitchFamily="33" charset="0"/>
                <a:ea typeface="+mn-ea"/>
                <a:cs typeface="+mn-cs"/>
              </a:rPr>
              <a:t> </a:t>
            </a:r>
            <a:r>
              <a:rPr kumimoji="1" lang="en-US" sz="2000" b="0" i="0" u="none" strike="noStrike" kern="1200" baseline="0" dirty="0" smtClean="0">
                <a:solidFill>
                  <a:schemeClr val="tx1"/>
                </a:solidFill>
                <a:latin typeface="Times New Roman" pitchFamily="33" charset="0"/>
                <a:ea typeface="+mn-ea"/>
                <a:cs typeface="+mn-cs"/>
              </a:rPr>
              <a:t>than to 0.1 </a:t>
            </a:r>
            <a:r>
              <a:rPr kumimoji="1" lang="en-US" sz="2000" b="0" i="0" u="none" strike="noStrike" kern="1200" baseline="0" dirty="0" err="1" smtClean="0">
                <a:solidFill>
                  <a:schemeClr val="tx1"/>
                </a:solidFill>
                <a:latin typeface="Lucida Grande"/>
                <a:ea typeface="Lucida Grande"/>
                <a:cs typeface="Lucida Grande"/>
              </a:rPr>
              <a:t>μ</a:t>
            </a:r>
            <a:r>
              <a:rPr kumimoji="1" lang="en-US" sz="2000" b="0" i="0" u="none" strike="noStrike" kern="1200" baseline="0" dirty="0" err="1" smtClean="0">
                <a:solidFill>
                  <a:schemeClr val="tx1"/>
                </a:solidFill>
                <a:latin typeface="Wingdings"/>
                <a:ea typeface="+mn-ea"/>
                <a:cs typeface="+mn-cs"/>
              </a:rPr>
              <a:t>s</a:t>
            </a:r>
            <a:r>
              <a:rPr kumimoji="1" lang="en-US" sz="2000" b="0" i="0" u="none" strike="noStrike" kern="1200" baseline="0" dirty="0" smtClean="0">
                <a:solidFill>
                  <a:schemeClr val="tx1"/>
                </a:solidFill>
                <a:latin typeface="Times New Roman" pitchFamily="33" charset="0"/>
                <a:ea typeface="+mn-ea"/>
                <a:cs typeface="+mn-cs"/>
              </a:rPr>
              <a:t>, as desired.</a:t>
            </a:r>
          </a:p>
          <a:p>
            <a:endParaRPr kumimoji="1" lang="en-US" sz="2000" b="0" i="0" u="none" strike="noStrike" kern="1200" baseline="0" dirty="0" smtClean="0">
              <a:solidFill>
                <a:schemeClr val="tx1"/>
              </a:solidFill>
              <a:latin typeface="Times New Roman" pitchFamily="33" charset="0"/>
              <a:ea typeface="+mn-ea"/>
              <a:cs typeface="+mn-cs"/>
            </a:endParaRPr>
          </a:p>
          <a:p>
            <a:r>
              <a:rPr kumimoji="1" lang="en-US" sz="2000" kern="1200" baseline="0" dirty="0" smtClean="0">
                <a:solidFill>
                  <a:schemeClr val="tx1"/>
                </a:solidFill>
                <a:latin typeface="Times New Roman" pitchFamily="33" charset="0"/>
                <a:ea typeface="+mn-ea"/>
                <a:cs typeface="+mn-cs"/>
              </a:rPr>
              <a:t>Accordingly, it is possible to organize data across the hierarchy such that the</a:t>
            </a:r>
          </a:p>
          <a:p>
            <a:r>
              <a:rPr kumimoji="1" lang="en-US" sz="2000" kern="1200" baseline="0" dirty="0" smtClean="0">
                <a:solidFill>
                  <a:schemeClr val="tx1"/>
                </a:solidFill>
                <a:latin typeface="Times New Roman" pitchFamily="33" charset="0"/>
                <a:ea typeface="+mn-ea"/>
                <a:cs typeface="+mn-cs"/>
              </a:rPr>
              <a:t>percentage of accesses to each successively lower level is substantially less than that</a:t>
            </a:r>
          </a:p>
          <a:p>
            <a:r>
              <a:rPr kumimoji="1" lang="en-US" sz="2000" kern="1200" baseline="0" dirty="0" smtClean="0">
                <a:solidFill>
                  <a:schemeClr val="tx1"/>
                </a:solidFill>
                <a:latin typeface="Times New Roman" pitchFamily="33" charset="0"/>
                <a:ea typeface="+mn-ea"/>
                <a:cs typeface="+mn-cs"/>
              </a:rPr>
              <a:t>of the level above. Consider the two-level example already presented. Let level 2</a:t>
            </a:r>
          </a:p>
          <a:p>
            <a:r>
              <a:rPr kumimoji="1" lang="en-US" sz="2000" kern="1200" baseline="0" dirty="0" smtClean="0">
                <a:solidFill>
                  <a:schemeClr val="tx1"/>
                </a:solidFill>
                <a:latin typeface="Times New Roman" pitchFamily="33" charset="0"/>
                <a:ea typeface="+mn-ea"/>
                <a:cs typeface="+mn-cs"/>
              </a:rPr>
              <a:t>memory contains all program instructions and data. The current clusters can be</a:t>
            </a:r>
          </a:p>
          <a:p>
            <a:r>
              <a:rPr kumimoji="1" lang="en-US" sz="2000" kern="1200" baseline="0" dirty="0" smtClean="0">
                <a:solidFill>
                  <a:schemeClr val="tx1"/>
                </a:solidFill>
                <a:latin typeface="Times New Roman" pitchFamily="33" charset="0"/>
                <a:ea typeface="+mn-ea"/>
                <a:cs typeface="+mn-cs"/>
              </a:rPr>
              <a:t>temporarily placed in level 1. From time to time, one of the clusters in level 1 will</a:t>
            </a:r>
          </a:p>
          <a:p>
            <a:r>
              <a:rPr kumimoji="1" lang="en-US" sz="2000" kern="1200" baseline="0" dirty="0" smtClean="0">
                <a:solidFill>
                  <a:schemeClr val="tx1"/>
                </a:solidFill>
                <a:latin typeface="Times New Roman" pitchFamily="33" charset="0"/>
                <a:ea typeface="+mn-ea"/>
                <a:cs typeface="+mn-cs"/>
              </a:rPr>
              <a:t>have to be swapped back to level 2 to make room for a new cluster coming in to</a:t>
            </a:r>
          </a:p>
          <a:p>
            <a:r>
              <a:rPr kumimoji="1" lang="en-US" sz="2000" kern="1200" baseline="0" dirty="0" smtClean="0">
                <a:solidFill>
                  <a:schemeClr val="tx1"/>
                </a:solidFill>
                <a:latin typeface="Times New Roman" pitchFamily="33" charset="0"/>
                <a:ea typeface="+mn-ea"/>
                <a:cs typeface="+mn-cs"/>
              </a:rPr>
              <a:t>level 1. On average, however, most references will be to instructions and data contained</a:t>
            </a:r>
          </a:p>
          <a:p>
            <a:r>
              <a:rPr kumimoji="1" lang="en-US" sz="2000" kern="1200" baseline="0" dirty="0" smtClean="0">
                <a:solidFill>
                  <a:schemeClr val="tx1"/>
                </a:solidFill>
                <a:latin typeface="Times New Roman" pitchFamily="33" charset="0"/>
                <a:ea typeface="+mn-ea"/>
                <a:cs typeface="+mn-cs"/>
              </a:rPr>
              <a:t>in level 1.</a:t>
            </a:r>
          </a:p>
          <a:p>
            <a:endParaRPr kumimoji="1" lang="en-US" sz="2000" kern="1200" baseline="0" dirty="0" smtClean="0">
              <a:solidFill>
                <a:schemeClr val="tx1"/>
              </a:solidFill>
              <a:latin typeface="Times New Roman" pitchFamily="33" charset="0"/>
              <a:ea typeface="+mn-ea"/>
              <a:cs typeface="+mn-cs"/>
            </a:endParaRPr>
          </a:p>
          <a:p>
            <a:r>
              <a:rPr kumimoji="1" lang="en-US" sz="2000" kern="1200" baseline="0" dirty="0" smtClean="0">
                <a:solidFill>
                  <a:schemeClr val="tx1"/>
                </a:solidFill>
                <a:latin typeface="Times New Roman" pitchFamily="33" charset="0"/>
                <a:ea typeface="+mn-ea"/>
                <a:cs typeface="+mn-cs"/>
              </a:rPr>
              <a:t>This principle can be applied across more than two levels of memory, as suggested</a:t>
            </a:r>
          </a:p>
          <a:p>
            <a:r>
              <a:rPr kumimoji="1" lang="en-US" sz="2000" kern="1200" baseline="0" dirty="0" smtClean="0">
                <a:solidFill>
                  <a:schemeClr val="tx1"/>
                </a:solidFill>
                <a:latin typeface="Times New Roman" pitchFamily="33" charset="0"/>
                <a:ea typeface="+mn-ea"/>
                <a:cs typeface="+mn-cs"/>
              </a:rPr>
              <a:t>by the hierarchy shown in Figure 4.1. The fastest, smallest, and most expensive</a:t>
            </a:r>
          </a:p>
          <a:p>
            <a:r>
              <a:rPr kumimoji="1" lang="en-US" sz="2000" kern="1200" baseline="0" dirty="0" smtClean="0">
                <a:solidFill>
                  <a:schemeClr val="tx1"/>
                </a:solidFill>
                <a:latin typeface="Times New Roman" pitchFamily="33" charset="0"/>
                <a:ea typeface="+mn-ea"/>
                <a:cs typeface="+mn-cs"/>
              </a:rPr>
              <a:t>type of memory consists of the registers internal to the processor. Typically, a</a:t>
            </a:r>
          </a:p>
          <a:p>
            <a:r>
              <a:rPr kumimoji="1" lang="en-US" sz="2000" kern="1200" baseline="0" dirty="0" smtClean="0">
                <a:solidFill>
                  <a:schemeClr val="tx1"/>
                </a:solidFill>
                <a:latin typeface="Times New Roman" pitchFamily="33" charset="0"/>
                <a:ea typeface="+mn-ea"/>
                <a:cs typeface="+mn-cs"/>
              </a:rPr>
              <a:t>processor will contain a few dozen such registers, although some machines contain</a:t>
            </a:r>
          </a:p>
          <a:p>
            <a:r>
              <a:rPr kumimoji="1" lang="en-US" sz="2000" kern="1200" baseline="0" dirty="0" smtClean="0">
                <a:solidFill>
                  <a:schemeClr val="tx1"/>
                </a:solidFill>
                <a:latin typeface="Times New Roman" pitchFamily="33" charset="0"/>
                <a:ea typeface="+mn-ea"/>
                <a:cs typeface="+mn-cs"/>
              </a:rPr>
              <a:t>hundreds of registers. Main memory is the principal internal memory system of</a:t>
            </a:r>
          </a:p>
          <a:p>
            <a:r>
              <a:rPr kumimoji="1" lang="en-US" sz="2000" kern="1200" baseline="0" dirty="0" smtClean="0">
                <a:solidFill>
                  <a:schemeClr val="tx1"/>
                </a:solidFill>
                <a:latin typeface="Times New Roman" pitchFamily="33" charset="0"/>
                <a:ea typeface="+mn-ea"/>
                <a:cs typeface="+mn-cs"/>
              </a:rPr>
              <a:t>the computer. Each location in main memory has a unique address. Main memory</a:t>
            </a:r>
          </a:p>
          <a:p>
            <a:r>
              <a:rPr kumimoji="1" lang="en-US" sz="2000" kern="1200" baseline="0" dirty="0" smtClean="0">
                <a:solidFill>
                  <a:schemeClr val="tx1"/>
                </a:solidFill>
                <a:latin typeface="Times New Roman" pitchFamily="33" charset="0"/>
                <a:ea typeface="+mn-ea"/>
                <a:cs typeface="+mn-cs"/>
              </a:rPr>
              <a:t>is usually extended with a higher-speed, smaller cache. The cache is not usually</a:t>
            </a:r>
          </a:p>
          <a:p>
            <a:r>
              <a:rPr kumimoji="1" lang="en-US" sz="2000" kern="1200" baseline="0" dirty="0" smtClean="0">
                <a:solidFill>
                  <a:schemeClr val="tx1"/>
                </a:solidFill>
                <a:latin typeface="Times New Roman" pitchFamily="33" charset="0"/>
                <a:ea typeface="+mn-ea"/>
                <a:cs typeface="+mn-cs"/>
              </a:rPr>
              <a:t>visible to the programmer or, indeed, to the processor. It is a device for staging</a:t>
            </a:r>
          </a:p>
          <a:p>
            <a:r>
              <a:rPr kumimoji="1" lang="en-US" sz="2000" kern="1200" baseline="0" dirty="0" smtClean="0">
                <a:solidFill>
                  <a:schemeClr val="tx1"/>
                </a:solidFill>
                <a:latin typeface="Times New Roman" pitchFamily="33" charset="0"/>
                <a:ea typeface="+mn-ea"/>
                <a:cs typeface="+mn-cs"/>
              </a:rPr>
              <a:t>the movement of data between main memory and processor registers to improve</a:t>
            </a:r>
          </a:p>
          <a:p>
            <a:r>
              <a:rPr kumimoji="1" lang="en-US" sz="2000" kern="1200" baseline="0" dirty="0" smtClean="0">
                <a:solidFill>
                  <a:schemeClr val="tx1"/>
                </a:solidFill>
                <a:latin typeface="Times New Roman" pitchFamily="33" charset="0"/>
                <a:ea typeface="+mn-ea"/>
                <a:cs typeface="+mn-cs"/>
              </a:rPr>
              <a:t>performance.</a:t>
            </a:r>
          </a:p>
          <a:p>
            <a:endParaRPr kumimoji="1" lang="en-US" sz="2000" kern="1200" baseline="0" dirty="0" smtClean="0">
              <a:solidFill>
                <a:schemeClr val="tx1"/>
              </a:solidFill>
              <a:latin typeface="Times New Roman" pitchFamily="33" charset="0"/>
              <a:ea typeface="+mn-ea"/>
              <a:cs typeface="+mn-cs"/>
            </a:endParaRPr>
          </a:p>
          <a:p>
            <a:endParaRPr kumimoji="1" lang="en-US" sz="2000" b="0" i="0" u="none" strike="noStrike" kern="1200" baseline="0" dirty="0" smtClean="0">
              <a:solidFill>
                <a:schemeClr val="tx1"/>
              </a:solidFill>
              <a:latin typeface="Wingdings" charset="2"/>
              <a:ea typeface="+mn-ea"/>
              <a:cs typeface="Wingdings" charset="2"/>
            </a:endParaRPr>
          </a:p>
          <a:p>
            <a:endParaRPr kumimoji="1" lang="en-US" sz="2000" b="0" i="0" u="none" strike="noStrike" kern="1200" baseline="0" dirty="0" smtClean="0">
              <a:solidFill>
                <a:schemeClr val="tx1"/>
              </a:solidFill>
              <a:latin typeface="Times New Roman" pitchFamily="33" charset="0"/>
              <a:ea typeface="+mn-ea"/>
              <a:cs typeface="+mn-cs"/>
            </a:endParaRPr>
          </a:p>
          <a:p>
            <a:endParaRPr lang="en-US" sz="2000"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56335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smtClean="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smtClean="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smtClean="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smtClean="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smtClean="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smtClean="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smtClean="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smtClean="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smtClean="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smtClean="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smtClean="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smtClean="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smtClean="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smtClean="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smtClean="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smtClean="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smtClean="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smtClean="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smtClean="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smtClean="0">
                <a:solidFill>
                  <a:schemeClr val="tx1"/>
                </a:solidFill>
                <a:latin typeface="Times New Roman" pitchFamily="33" charset="0"/>
                <a:ea typeface="+mn-ea"/>
                <a:cs typeface="+mn-cs"/>
              </a:rPr>
              <a:t>processor involvement.</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Some data destined for write-out</a:t>
            </a:r>
          </a:p>
          <a:p>
            <a:r>
              <a:rPr kumimoji="1" lang="en-US" sz="1200" b="0" i="0" u="none" strike="noStrike" kern="1200" baseline="0" dirty="0" smtClean="0">
                <a:solidFill>
                  <a:schemeClr val="tx1"/>
                </a:solidFill>
                <a:latin typeface="Times New Roman" pitchFamily="33" charset="0"/>
                <a:ea typeface="+mn-ea"/>
                <a:cs typeface="+mn-cs"/>
              </a:rPr>
              <a:t>may be referenced by a program before the</a:t>
            </a:r>
          </a:p>
          <a:p>
            <a:r>
              <a:rPr kumimoji="1" lang="en-US" sz="1200" b="0" i="0" u="none" strike="noStrike" kern="1200" baseline="0" dirty="0" smtClean="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smtClean="0">
                <a:solidFill>
                  <a:schemeClr val="tx1"/>
                </a:solidFill>
                <a:latin typeface="Times New Roman" pitchFamily="33" charset="0"/>
                <a:ea typeface="+mn-ea"/>
                <a:cs typeface="+mn-cs"/>
              </a:rPr>
              <a:t>cache rather than slowly from the disk.</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smtClean="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38545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smtClean="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smtClean="0">
                <a:solidFill>
                  <a:schemeClr val="tx1"/>
                </a:solidFill>
                <a:latin typeface="Times New Roman" pitchFamily="33" charset="0"/>
                <a:ea typeface="+mn-ea"/>
                <a:cs typeface="+mn-cs"/>
              </a:rPr>
              <a:t>memory.</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smtClean="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smtClean="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smtClean="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smtClean="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smtClean="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smtClean="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smtClean="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smtClean="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smtClean="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smtClean="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Figure 4.5 illustrates the read operation. The processor generates the read</a:t>
            </a:r>
          </a:p>
          <a:p>
            <a:r>
              <a:rPr kumimoji="1" lang="en-US" sz="1200" kern="1200" baseline="0" dirty="0" smtClean="0">
                <a:solidFill>
                  <a:schemeClr val="tx1"/>
                </a:solidFill>
                <a:latin typeface="Times New Roman" pitchFamily="33" charset="0"/>
                <a:ea typeface="+mn-ea"/>
                <a:cs typeface="+mn-cs"/>
              </a:rPr>
              <a:t>address (RA) of a word to be read. If the word is contained in the cache, it is delivered</a:t>
            </a:r>
          </a:p>
          <a:p>
            <a:r>
              <a:rPr kumimoji="1" lang="en-US" sz="1200" kern="1200" baseline="0" dirty="0" smtClean="0">
                <a:solidFill>
                  <a:schemeClr val="tx1"/>
                </a:solidFill>
                <a:latin typeface="Times New Roman" pitchFamily="33" charset="0"/>
                <a:ea typeface="+mn-ea"/>
                <a:cs typeface="+mn-cs"/>
              </a:rPr>
              <a:t>to the processor. Otherwise, the block containing that word is loaded into the</a:t>
            </a:r>
          </a:p>
          <a:p>
            <a:r>
              <a:rPr kumimoji="1" lang="en-US" sz="1200" kern="1200" baseline="0" dirty="0" smtClean="0">
                <a:solidFill>
                  <a:schemeClr val="tx1"/>
                </a:solidFill>
                <a:latin typeface="Times New Roman" pitchFamily="33" charset="0"/>
                <a:ea typeface="+mn-ea"/>
                <a:cs typeface="+mn-cs"/>
              </a:rPr>
              <a:t>cache, and the word is delivered to the processor.</a:t>
            </a:r>
          </a:p>
          <a:p>
            <a:endParaRPr kumimoji="1" lang="en-US" sz="1200"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 Figure 4.5 shows these last two</a:t>
            </a:r>
          </a:p>
          <a:p>
            <a:r>
              <a:rPr kumimoji="1" lang="en-US" sz="1200" b="0" i="0" u="none" strike="noStrike" kern="1200" baseline="0" dirty="0" smtClean="0">
                <a:solidFill>
                  <a:schemeClr val="tx1"/>
                </a:solidFill>
                <a:latin typeface="Times New Roman" pitchFamily="33" charset="0"/>
                <a:ea typeface="+mn-ea"/>
                <a:cs typeface="+mn-cs"/>
              </a:rPr>
              <a:t>operations occurring in parallel and reflects the organization shown in Figure 4.6,</a:t>
            </a:r>
          </a:p>
          <a:p>
            <a:r>
              <a:rPr kumimoji="1" lang="en-US" sz="1200" b="0" i="0" u="none" strike="noStrike" kern="1200" baseline="0" dirty="0" smtClean="0">
                <a:solidFill>
                  <a:schemeClr val="tx1"/>
                </a:solidFill>
                <a:latin typeface="Times New Roman" pitchFamily="33" charset="0"/>
                <a:ea typeface="+mn-ea"/>
                <a:cs typeface="+mn-cs"/>
              </a:rPr>
              <a:t>which is typical of contemporary cache organizations. </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C8EB7-64A6-2345-BE9F-FA0A456F7B44}" type="slidenum">
              <a:rPr lang="en-US"/>
              <a:pPr/>
              <a:t>15</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In this organization, the cache</a:t>
            </a:r>
          </a:p>
          <a:p>
            <a:r>
              <a:rPr kumimoji="1" lang="en-US" sz="1200" kern="1200" baseline="0" dirty="0" smtClean="0">
                <a:solidFill>
                  <a:schemeClr val="tx1"/>
                </a:solidFill>
                <a:latin typeface="Times New Roman" pitchFamily="33" charset="0"/>
                <a:ea typeface="+mn-ea"/>
                <a:cs typeface="+mn-cs"/>
              </a:rPr>
              <a:t>connects to the processor via data, control, and address lines. The data and address</a:t>
            </a:r>
          </a:p>
          <a:p>
            <a:r>
              <a:rPr kumimoji="1" lang="en-US" sz="1200" kern="1200" baseline="0" dirty="0" smtClean="0">
                <a:solidFill>
                  <a:schemeClr val="tx1"/>
                </a:solidFill>
                <a:latin typeface="Times New Roman" pitchFamily="33" charset="0"/>
                <a:ea typeface="+mn-ea"/>
                <a:cs typeface="+mn-cs"/>
              </a:rPr>
              <a:t>lines also attach to data and address buffers, which attach to a system bus from</a:t>
            </a:r>
          </a:p>
          <a:p>
            <a:r>
              <a:rPr kumimoji="1" lang="en-US" sz="1200" kern="1200" baseline="0" dirty="0" smtClean="0">
                <a:solidFill>
                  <a:schemeClr val="tx1"/>
                </a:solidFill>
                <a:latin typeface="Times New Roman" pitchFamily="33" charset="0"/>
                <a:ea typeface="+mn-ea"/>
                <a:cs typeface="+mn-cs"/>
              </a:rPr>
              <a:t>which main memory is reached. When a cache hit occurs, the data and address buffers</a:t>
            </a:r>
          </a:p>
          <a:p>
            <a:r>
              <a:rPr kumimoji="1" lang="en-US" sz="1200" kern="1200" baseline="0" dirty="0" smtClean="0">
                <a:solidFill>
                  <a:schemeClr val="tx1"/>
                </a:solidFill>
                <a:latin typeface="Times New Roman" pitchFamily="33" charset="0"/>
                <a:ea typeface="+mn-ea"/>
                <a:cs typeface="+mn-cs"/>
              </a:rPr>
              <a:t>are disabled and communication is only between processor and cache, with no</a:t>
            </a:r>
          </a:p>
          <a:p>
            <a:r>
              <a:rPr kumimoji="1" lang="en-US" sz="1200" kern="1200" baseline="0" dirty="0" smtClean="0">
                <a:solidFill>
                  <a:schemeClr val="tx1"/>
                </a:solidFill>
                <a:latin typeface="Times New Roman" pitchFamily="33" charset="0"/>
                <a:ea typeface="+mn-ea"/>
                <a:cs typeface="+mn-cs"/>
              </a:rPr>
              <a:t>system bus traffic. When a cache miss occurs, the desired address is loaded onto the</a:t>
            </a:r>
          </a:p>
          <a:p>
            <a:r>
              <a:rPr kumimoji="1" lang="en-US" sz="1200" kern="1200" baseline="0" dirty="0" smtClean="0">
                <a:solidFill>
                  <a:schemeClr val="tx1"/>
                </a:solidFill>
                <a:latin typeface="Times New Roman" pitchFamily="33" charset="0"/>
                <a:ea typeface="+mn-ea"/>
                <a:cs typeface="+mn-cs"/>
              </a:rPr>
              <a:t>system bus and the data are returned through the data buffer to both the cache and</a:t>
            </a:r>
          </a:p>
          <a:p>
            <a:r>
              <a:rPr kumimoji="1" lang="en-US" sz="1200" kern="1200" baseline="0" dirty="0" smtClean="0">
                <a:solidFill>
                  <a:schemeClr val="tx1"/>
                </a:solidFill>
                <a:latin typeface="Times New Roman" pitchFamily="33" charset="0"/>
                <a:ea typeface="+mn-ea"/>
                <a:cs typeface="+mn-cs"/>
              </a:rPr>
              <a:t>the processor. In other organizations, the cache is physically interposed between</a:t>
            </a:r>
          </a:p>
          <a:p>
            <a:r>
              <a:rPr kumimoji="1" lang="en-US" sz="1200" kern="1200" baseline="0" dirty="0" smtClean="0">
                <a:solidFill>
                  <a:schemeClr val="tx1"/>
                </a:solidFill>
                <a:latin typeface="Times New Roman" pitchFamily="33" charset="0"/>
                <a:ea typeface="+mn-ea"/>
                <a:cs typeface="+mn-cs"/>
              </a:rPr>
              <a:t>the processor and the main memory for all data, address, and control lines. In this</a:t>
            </a:r>
          </a:p>
          <a:p>
            <a:r>
              <a:rPr kumimoji="1" lang="en-US" sz="1200" kern="1200" baseline="0" dirty="0" smtClean="0">
                <a:solidFill>
                  <a:schemeClr val="tx1"/>
                </a:solidFill>
                <a:latin typeface="Times New Roman" pitchFamily="33" charset="0"/>
                <a:ea typeface="+mn-ea"/>
                <a:cs typeface="+mn-cs"/>
              </a:rPr>
              <a:t>latter case, for a cache miss, the desired word is first read into the cache and then</a:t>
            </a:r>
          </a:p>
          <a:p>
            <a:r>
              <a:rPr kumimoji="1" lang="en-US" sz="1200" kern="1200" baseline="0" dirty="0" smtClean="0">
                <a:solidFill>
                  <a:schemeClr val="tx1"/>
                </a:solidFill>
                <a:latin typeface="Times New Roman" pitchFamily="33" charset="0"/>
                <a:ea typeface="+mn-ea"/>
                <a:cs typeface="+mn-cs"/>
              </a:rPr>
              <a:t>transferred from cache to processor.</a:t>
            </a:r>
          </a:p>
          <a:p>
            <a:endParaRPr kumimoji="1" lang="en-US" sz="1200"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 A discussion of the performance parameters related to cache use is contained</a:t>
            </a:r>
          </a:p>
          <a:p>
            <a:r>
              <a:rPr kumimoji="1" lang="en-US" sz="1200" b="0" i="0" u="none" strike="noStrike" kern="1200" baseline="0" dirty="0" smtClean="0">
                <a:solidFill>
                  <a:schemeClr val="tx1"/>
                </a:solidFill>
                <a:latin typeface="Times New Roman" pitchFamily="33" charset="0"/>
                <a:ea typeface="+mn-ea"/>
                <a:cs typeface="+mn-cs"/>
              </a:rPr>
              <a:t>in Appendix 4A.</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smtClean="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smtClean="0">
                <a:solidFill>
                  <a:schemeClr val="tx1"/>
                </a:solidFill>
                <a:latin typeface="Times New Roman" pitchFamily="33" charset="0"/>
                <a:ea typeface="+mn-ea"/>
                <a:cs typeface="+mn-cs"/>
              </a:rPr>
              <a:t>(HPC). HPC deals with supercomputers and their software, especially for</a:t>
            </a:r>
          </a:p>
          <a:p>
            <a:r>
              <a:rPr kumimoji="1" lang="en-US" sz="1200" kern="1200" baseline="0" dirty="0" smtClean="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smtClean="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smtClean="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smtClean="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smtClean="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smtClean="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smtClean="0">
                <a:solidFill>
                  <a:schemeClr val="tx1"/>
                </a:solidFill>
                <a:latin typeface="Times New Roman" pitchFamily="33" charset="0"/>
                <a:ea typeface="+mn-ea"/>
                <a:cs typeface="+mn-cs"/>
              </a:rPr>
              <a:t>exploit the cache [WANG99, PRES01].</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smtClean="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smtClean="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smtClean="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smtClean="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smtClean="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smtClean="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smtClean="0">
                <a:solidFill>
                  <a:schemeClr val="tx1"/>
                </a:solidFill>
                <a:latin typeface="Times New Roman" pitchFamily="33" charset="0"/>
                <a:ea typeface="+mn-ea"/>
                <a:cs typeface="+mn-cs"/>
              </a:rPr>
              <a:t>to and writes from main memory, a hardware memory management unit (MMU)</a:t>
            </a:r>
          </a:p>
          <a:p>
            <a:r>
              <a:rPr kumimoji="1" lang="en-US" sz="1200" kern="1200" baseline="0" dirty="0" smtClean="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smtClean="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smtClean="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smtClean="0">
                <a:solidFill>
                  <a:schemeClr val="tx1"/>
                </a:solidFill>
                <a:latin typeface="Times New Roman" pitchFamily="33" charset="0"/>
                <a:ea typeface="+mn-ea"/>
                <a:cs typeface="+mn-cs"/>
              </a:rPr>
              <a:t>(Figure 4.7). A </a:t>
            </a:r>
            <a:r>
              <a:rPr kumimoji="1" lang="en-US" sz="1200" b="1" kern="1200" baseline="0" dirty="0" smtClean="0">
                <a:solidFill>
                  <a:schemeClr val="tx1"/>
                </a:solidFill>
                <a:latin typeface="Times New Roman" pitchFamily="33" charset="0"/>
                <a:ea typeface="+mn-ea"/>
                <a:cs typeface="+mn-cs"/>
              </a:rPr>
              <a:t>logical cache, </a:t>
            </a:r>
            <a:r>
              <a:rPr kumimoji="1" lang="en-US" sz="1200" b="0" kern="1200" baseline="0" dirty="0" smtClean="0">
                <a:solidFill>
                  <a:schemeClr val="tx1"/>
                </a:solidFill>
                <a:latin typeface="Times New Roman" pitchFamily="33" charset="0"/>
                <a:ea typeface="+mn-ea"/>
                <a:cs typeface="+mn-cs"/>
              </a:rPr>
              <a:t>also known as a</a:t>
            </a:r>
            <a:r>
              <a:rPr kumimoji="1" lang="en-US" sz="1200" b="1" kern="1200" baseline="0" dirty="0" smtClean="0">
                <a:solidFill>
                  <a:schemeClr val="tx1"/>
                </a:solidFill>
                <a:latin typeface="Times New Roman" pitchFamily="33" charset="0"/>
                <a:ea typeface="+mn-ea"/>
                <a:cs typeface="+mn-cs"/>
              </a:rPr>
              <a:t> virtual cache, </a:t>
            </a:r>
            <a:r>
              <a:rPr kumimoji="1" lang="en-US" sz="1200" b="0" kern="1200" baseline="0" dirty="0" smtClean="0">
                <a:solidFill>
                  <a:schemeClr val="tx1"/>
                </a:solidFill>
                <a:latin typeface="Times New Roman" pitchFamily="33" charset="0"/>
                <a:ea typeface="+mn-ea"/>
                <a:cs typeface="+mn-cs"/>
              </a:rPr>
              <a:t>stores data using</a:t>
            </a:r>
          </a:p>
          <a:p>
            <a:r>
              <a:rPr kumimoji="1" lang="en-US" sz="1200" b="1" kern="1200" baseline="0" dirty="0" smtClean="0">
                <a:solidFill>
                  <a:schemeClr val="tx1"/>
                </a:solidFill>
                <a:latin typeface="Times New Roman" pitchFamily="33" charset="0"/>
                <a:ea typeface="+mn-ea"/>
                <a:cs typeface="+mn-cs"/>
              </a:rPr>
              <a:t>virtual addresses. </a:t>
            </a:r>
            <a:r>
              <a:rPr kumimoji="1" lang="en-US" sz="1200" b="0" kern="1200" baseline="0" dirty="0" smtClean="0">
                <a:solidFill>
                  <a:schemeClr val="tx1"/>
                </a:solidFill>
                <a:latin typeface="Times New Roman" pitchFamily="33" charset="0"/>
                <a:ea typeface="+mn-ea"/>
                <a:cs typeface="+mn-cs"/>
              </a:rPr>
              <a:t>The processor accesses the cache directly, without going through</a:t>
            </a:r>
          </a:p>
          <a:p>
            <a:r>
              <a:rPr kumimoji="1" lang="en-US" sz="1200" kern="1200" baseline="0" dirty="0" smtClean="0">
                <a:solidFill>
                  <a:schemeClr val="tx1"/>
                </a:solidFill>
                <a:latin typeface="Times New Roman" pitchFamily="33" charset="0"/>
                <a:ea typeface="+mn-ea"/>
                <a:cs typeface="+mn-cs"/>
              </a:rPr>
              <a:t>the MMU. A physical cache stores data using main memory </a:t>
            </a:r>
            <a:r>
              <a:rPr kumimoji="1" lang="en-US" sz="1200" b="1" kern="1200" baseline="0" dirty="0" smtClean="0">
                <a:solidFill>
                  <a:schemeClr val="tx1"/>
                </a:solidFill>
                <a:latin typeface="Times New Roman" pitchFamily="33" charset="0"/>
                <a:ea typeface="+mn-ea"/>
                <a:cs typeface="+mn-cs"/>
              </a:rPr>
              <a:t>physical addresses.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smtClean="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smtClean="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smtClean="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smtClean="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smtClean="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smtClean="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smtClean="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smtClean="0">
                <a:solidFill>
                  <a:schemeClr val="tx1"/>
                </a:solidFill>
                <a:latin typeface="Times New Roman" pitchFamily="33" charset="0"/>
                <a:ea typeface="+mn-ea"/>
                <a:cs typeface="+mn-cs"/>
              </a:rPr>
              <a:t>identify which virtual address space this address refers to.</a:t>
            </a:r>
          </a:p>
          <a:p>
            <a:endParaRPr kumimoji="1" lang="en-US" sz="1200" kern="1200" baseline="0" dirty="0" smtClean="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smtClean="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smtClean="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smtClean="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smtClean="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smtClean="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smtClean="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smtClean="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smtClean="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smtClean="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smtClean="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smtClean="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smtClean="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smtClean="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smtClean="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smtClean="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smtClean="0">
                <a:solidFill>
                  <a:schemeClr val="tx1"/>
                </a:solidFill>
                <a:latin typeface="Times New Roman" pitchFamily="33" charset="0"/>
                <a:ea typeface="+mn-ea"/>
                <a:cs typeface="+mn-cs"/>
              </a:rPr>
              <a:t>processor via an I/O module).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smtClean="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smtClean="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smtClean="0">
                <a:solidFill>
                  <a:schemeClr val="tx1"/>
                </a:solidFill>
                <a:latin typeface="Times New Roman" pitchFamily="33" charset="0"/>
                <a:ea typeface="+mn-ea"/>
                <a:cs typeface="+mn-cs"/>
              </a:rPr>
              <a:t>of all modern computer systems: cache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20</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smtClean="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smtClean="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smtClean="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smtClean="0">
                <a:solidFill>
                  <a:schemeClr val="tx1"/>
                </a:solidFill>
                <a:latin typeface="Times New Roman" pitchFamily="33" charset="0"/>
                <a:ea typeface="+mn-ea"/>
                <a:cs typeface="+mn-cs"/>
              </a:rPr>
              <a:t>techniques can be used: direct, associative, and set associative.</a:t>
            </a:r>
            <a:endParaRPr kumimoji="1" lang="en-GB" sz="1200" kern="1200" baseline="0" dirty="0" smtClean="0">
              <a:solidFill>
                <a:schemeClr val="tx1"/>
              </a:solidFill>
              <a:latin typeface="Times New Roman" pitchFamily="33" charset="0"/>
              <a:ea typeface="+mn-ea"/>
              <a:cs typeface="+mn-cs"/>
            </a:endParaRPr>
          </a:p>
          <a:p>
            <a:endParaRPr kumimoji="1" lang="en-GB" sz="1200" kern="1200" baseline="0" dirty="0" smtClean="0">
              <a:solidFill>
                <a:schemeClr val="tx1"/>
              </a:solidFill>
              <a:latin typeface="Times New Roman" pitchFamily="33" charset="0"/>
              <a:ea typeface="+mn-ea"/>
              <a:cs typeface="+mn-cs"/>
            </a:endParaRPr>
          </a:p>
          <a:p>
            <a:r>
              <a:rPr kumimoji="1" lang="en-US" sz="1200" b="1" i="0" kern="1200" baseline="0" dirty="0" smtClean="0">
                <a:solidFill>
                  <a:schemeClr val="tx1"/>
                </a:solidFill>
                <a:latin typeface="Times New Roman" pitchFamily="33" charset="0"/>
                <a:ea typeface="+mn-ea"/>
                <a:cs typeface="+mn-cs"/>
              </a:rPr>
              <a:t>Direct mapping: </a:t>
            </a:r>
            <a:r>
              <a:rPr kumimoji="1" lang="en-US" sz="1200" b="0" i="0" kern="1200" baseline="0" dirty="0" smtClean="0">
                <a:solidFill>
                  <a:schemeClr val="tx1"/>
                </a:solidFill>
                <a:latin typeface="Times New Roman" pitchFamily="33" charset="0"/>
                <a:ea typeface="+mn-ea"/>
                <a:cs typeface="+mn-cs"/>
              </a:rPr>
              <a:t>The simplest technique, known as </a:t>
            </a:r>
            <a:r>
              <a:rPr kumimoji="1" lang="en-US" sz="1200" b="1" i="0" kern="1200" baseline="0" dirty="0" smtClean="0">
                <a:solidFill>
                  <a:schemeClr val="tx1"/>
                </a:solidFill>
                <a:latin typeface="Times New Roman" pitchFamily="33" charset="0"/>
                <a:ea typeface="+mn-ea"/>
                <a:cs typeface="+mn-cs"/>
              </a:rPr>
              <a:t>direct mapping</a:t>
            </a:r>
            <a:r>
              <a:rPr kumimoji="1" lang="en-US" sz="1200" b="0" i="0" kern="1200" baseline="0" dirty="0" smtClean="0">
                <a:solidFill>
                  <a:schemeClr val="tx1"/>
                </a:solidFill>
                <a:latin typeface="Times New Roman" pitchFamily="33" charset="0"/>
                <a:ea typeface="+mn-ea"/>
                <a:cs typeface="+mn-cs"/>
              </a:rPr>
              <a:t>, maps each</a:t>
            </a:r>
          </a:p>
          <a:p>
            <a:r>
              <a:rPr kumimoji="1" lang="en-US" sz="1200" b="0" kern="1200" baseline="0" dirty="0" smtClean="0">
                <a:solidFill>
                  <a:schemeClr val="tx1"/>
                </a:solidFill>
                <a:latin typeface="Times New Roman" pitchFamily="33" charset="0"/>
                <a:ea typeface="+mn-ea"/>
                <a:cs typeface="+mn-cs"/>
              </a:rPr>
              <a:t>block of main memory into only one possible cache line</a:t>
            </a:r>
            <a:r>
              <a:rPr kumimoji="1" lang="en-US" sz="1200" kern="1200" baseline="0" dirty="0" smtClean="0">
                <a:solidFill>
                  <a:schemeClr val="tx1"/>
                </a:solidFill>
                <a:latin typeface="Times New Roman" pitchFamily="33" charset="0"/>
                <a:ea typeface="+mn-ea"/>
                <a:cs typeface="+mn-cs"/>
              </a:rPr>
              <a:t>.</a:t>
            </a:r>
          </a:p>
          <a:p>
            <a:endParaRPr kumimoji="1" lang="en-US" sz="1200" kern="1200" baseline="0" dirty="0" smtClean="0">
              <a:solidFill>
                <a:schemeClr val="tx1"/>
              </a:solidFill>
              <a:latin typeface="Times New Roman" pitchFamily="33" charset="0"/>
              <a:ea typeface="+mn-ea"/>
              <a:cs typeface="+mn-cs"/>
            </a:endParaRPr>
          </a:p>
          <a:p>
            <a:r>
              <a:rPr kumimoji="1" lang="en-US" sz="1200" b="1" i="0" kern="1200" baseline="0" dirty="0" smtClean="0">
                <a:solidFill>
                  <a:schemeClr val="tx1"/>
                </a:solidFill>
                <a:latin typeface="Times New Roman" pitchFamily="33" charset="0"/>
                <a:ea typeface="+mn-ea"/>
                <a:cs typeface="+mn-cs"/>
              </a:rPr>
              <a:t>Associative mapping: Associative mapping </a:t>
            </a:r>
            <a:r>
              <a:rPr kumimoji="1" lang="en-US" sz="1200" b="0" i="0" kern="1200" baseline="0" dirty="0" smtClean="0">
                <a:solidFill>
                  <a:schemeClr val="tx1"/>
                </a:solidFill>
                <a:latin typeface="Times New Roman" pitchFamily="33" charset="0"/>
                <a:ea typeface="+mn-ea"/>
                <a:cs typeface="+mn-cs"/>
              </a:rPr>
              <a:t>overcomes the disadvantage of direct</a:t>
            </a:r>
          </a:p>
          <a:p>
            <a:r>
              <a:rPr kumimoji="1" lang="en-US" sz="1200" kern="1200" baseline="0" dirty="0" smtClean="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smtClean="0">
                <a:solidFill>
                  <a:schemeClr val="tx1"/>
                </a:solidFill>
                <a:latin typeface="Times New Roman" pitchFamily="33" charset="0"/>
                <a:ea typeface="+mn-ea"/>
                <a:cs typeface="+mn-cs"/>
              </a:rPr>
              <a:t>cache.</a:t>
            </a:r>
          </a:p>
          <a:p>
            <a:endParaRPr kumimoji="1" lang="en-US" sz="1200" i="0" kern="1200" baseline="0" dirty="0" smtClean="0">
              <a:solidFill>
                <a:schemeClr val="tx1"/>
              </a:solidFill>
              <a:latin typeface="Times New Roman" pitchFamily="33" charset="0"/>
              <a:ea typeface="+mn-ea"/>
              <a:cs typeface="+mn-cs"/>
            </a:endParaRPr>
          </a:p>
          <a:p>
            <a:r>
              <a:rPr kumimoji="1" lang="en-US" sz="1200" b="1" i="0" kern="1200" baseline="0" dirty="0" smtClean="0">
                <a:solidFill>
                  <a:schemeClr val="tx1"/>
                </a:solidFill>
                <a:latin typeface="Times New Roman" pitchFamily="33" charset="0"/>
                <a:ea typeface="+mn-ea"/>
                <a:cs typeface="+mn-cs"/>
              </a:rPr>
              <a:t>Set-associative mapping</a:t>
            </a:r>
            <a:r>
              <a:rPr kumimoji="1" lang="en-US" sz="1200" b="1" i="1" kern="1200" baseline="0" dirty="0" smtClean="0">
                <a:solidFill>
                  <a:schemeClr val="tx1"/>
                </a:solidFill>
                <a:latin typeface="Times New Roman" pitchFamily="33" charset="0"/>
                <a:ea typeface="+mn-ea"/>
                <a:cs typeface="+mn-cs"/>
              </a:rPr>
              <a:t>: </a:t>
            </a:r>
            <a:r>
              <a:rPr kumimoji="1" lang="en-US" sz="1200" b="1" i="0" kern="1200" baseline="0" dirty="0" smtClean="0">
                <a:solidFill>
                  <a:schemeClr val="tx1"/>
                </a:solidFill>
                <a:latin typeface="Times New Roman" pitchFamily="33" charset="0"/>
                <a:ea typeface="+mn-ea"/>
                <a:cs typeface="+mn-cs"/>
              </a:rPr>
              <a:t>Set-associative </a:t>
            </a:r>
            <a:r>
              <a:rPr kumimoji="1" lang="en-US" sz="1200" b="0" i="0" kern="1200" baseline="0" dirty="0" smtClean="0">
                <a:solidFill>
                  <a:schemeClr val="tx1"/>
                </a:solidFill>
                <a:latin typeface="Times New Roman" pitchFamily="33" charset="0"/>
                <a:ea typeface="+mn-ea"/>
                <a:cs typeface="+mn-cs"/>
              </a:rPr>
              <a:t>mapping is a compromise that</a:t>
            </a:r>
          </a:p>
          <a:p>
            <a:r>
              <a:rPr kumimoji="1" lang="en-US" sz="1200" kern="1200" baseline="0" dirty="0" smtClean="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smtClean="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4D675-E42F-1B45-959F-76B27AD9D7E7}" type="slidenum">
              <a:rPr lang="en-US"/>
              <a:pPr/>
              <a:t>21</a:t>
            </a:fld>
            <a:endParaRPr lang="en-US" dirty="0"/>
          </a:p>
        </p:txBody>
      </p:sp>
      <p:sp>
        <p:nvSpPr>
          <p:cNvPr id="121858" name="Rectangle 1026"/>
          <p:cNvSpPr>
            <a:spLocks noGrp="1" noRot="1" noChangeAspect="1" noChangeArrowheads="1" noTextEdit="1"/>
          </p:cNvSpPr>
          <p:nvPr>
            <p:ph type="sldImg"/>
          </p:nvPr>
        </p:nvSpPr>
        <p:spPr>
          <a:ln/>
        </p:spPr>
      </p:sp>
      <p:sp>
        <p:nvSpPr>
          <p:cNvPr id="121859" name="Rectangle 1027"/>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mapping is expressed as</a:t>
            </a:r>
          </a:p>
          <a:p>
            <a:r>
              <a:rPr kumimoji="1" lang="en-US" sz="1200" i="1" kern="1200" baseline="0" dirty="0" smtClean="0">
                <a:solidFill>
                  <a:schemeClr val="tx1"/>
                </a:solidFill>
                <a:latin typeface="Times New Roman" pitchFamily="33" charset="0"/>
                <a:ea typeface="+mn-ea"/>
                <a:cs typeface="+mn-cs"/>
              </a:rPr>
              <a:t>i = j modulo m</a:t>
            </a:r>
          </a:p>
          <a:p>
            <a:r>
              <a:rPr kumimoji="1" lang="en-US" sz="1200" kern="1200" baseline="0" dirty="0" smtClean="0">
                <a:solidFill>
                  <a:schemeClr val="tx1"/>
                </a:solidFill>
                <a:latin typeface="Times New Roman" pitchFamily="33" charset="0"/>
                <a:ea typeface="+mn-ea"/>
                <a:cs typeface="+mn-cs"/>
              </a:rPr>
              <a:t>where</a:t>
            </a:r>
          </a:p>
          <a:p>
            <a:r>
              <a:rPr kumimoji="1" lang="en-US" sz="1200" i="1" kern="1200" baseline="0" dirty="0" smtClean="0">
                <a:solidFill>
                  <a:schemeClr val="tx1"/>
                </a:solidFill>
                <a:latin typeface="Times New Roman" pitchFamily="33" charset="0"/>
                <a:ea typeface="+mn-ea"/>
                <a:cs typeface="+mn-cs"/>
              </a:rPr>
              <a:t>i = cache line number</a:t>
            </a:r>
          </a:p>
          <a:p>
            <a:r>
              <a:rPr kumimoji="1" lang="en-US" sz="1200" i="1" kern="1200" baseline="0" dirty="0" smtClean="0">
                <a:solidFill>
                  <a:schemeClr val="tx1"/>
                </a:solidFill>
                <a:latin typeface="Times New Roman" pitchFamily="33" charset="0"/>
                <a:ea typeface="+mn-ea"/>
                <a:cs typeface="+mn-cs"/>
              </a:rPr>
              <a:t>j = main memory block number</a:t>
            </a:r>
          </a:p>
          <a:p>
            <a:r>
              <a:rPr kumimoji="1" lang="en-US" sz="1200" i="1" kern="1200" baseline="0" dirty="0" smtClean="0">
                <a:solidFill>
                  <a:schemeClr val="tx1"/>
                </a:solidFill>
                <a:latin typeface="Times New Roman" pitchFamily="33" charset="0"/>
                <a:ea typeface="+mn-ea"/>
                <a:cs typeface="+mn-cs"/>
              </a:rPr>
              <a:t>m = number of lines in the cache</a:t>
            </a:r>
            <a:endParaRPr kumimoji="1" lang="en-US" sz="1200" kern="1200" baseline="0" dirty="0" smtClean="0">
              <a:solidFill>
                <a:schemeClr val="tx1"/>
              </a:solidFill>
              <a:latin typeface="Times New Roman" pitchFamily="33" charset="0"/>
              <a:ea typeface="+mn-ea"/>
              <a:cs typeface="+mn-cs"/>
            </a:endParaRP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Figure 4.8a shows the mapping for the first </a:t>
            </a:r>
            <a:r>
              <a:rPr kumimoji="1" lang="en-US" sz="1200" i="1" kern="1200" baseline="0" dirty="0" smtClean="0">
                <a:solidFill>
                  <a:schemeClr val="tx1"/>
                </a:solidFill>
                <a:latin typeface="Times New Roman" pitchFamily="33" charset="0"/>
                <a:ea typeface="+mn-ea"/>
                <a:cs typeface="+mn-cs"/>
              </a:rPr>
              <a:t>m blocks of main memory. Each</a:t>
            </a:r>
          </a:p>
          <a:p>
            <a:r>
              <a:rPr kumimoji="1" lang="en-US" sz="1200" kern="1200" baseline="0" dirty="0" smtClean="0">
                <a:solidFill>
                  <a:schemeClr val="tx1"/>
                </a:solidFill>
                <a:latin typeface="Times New Roman" pitchFamily="33" charset="0"/>
                <a:ea typeface="+mn-ea"/>
                <a:cs typeface="+mn-cs"/>
              </a:rPr>
              <a:t>block of main memory maps into one unique line of the cache. The next </a:t>
            </a:r>
            <a:r>
              <a:rPr kumimoji="1" lang="en-US" sz="1200" i="1" kern="1200" baseline="0" dirty="0" smtClean="0">
                <a:solidFill>
                  <a:schemeClr val="tx1"/>
                </a:solidFill>
                <a:latin typeface="Times New Roman" pitchFamily="33" charset="0"/>
                <a:ea typeface="+mn-ea"/>
                <a:cs typeface="+mn-cs"/>
              </a:rPr>
              <a:t>m blocks</a:t>
            </a:r>
          </a:p>
          <a:p>
            <a:r>
              <a:rPr kumimoji="1" lang="en-US" sz="1200" kern="1200" baseline="0" dirty="0" smtClean="0">
                <a:solidFill>
                  <a:schemeClr val="tx1"/>
                </a:solidFill>
                <a:latin typeface="Times New Roman" pitchFamily="33" charset="0"/>
                <a:ea typeface="+mn-ea"/>
                <a:cs typeface="+mn-cs"/>
              </a:rPr>
              <a:t>of main memory map into the cache in the same fashion; that is, block B</a:t>
            </a:r>
            <a:r>
              <a:rPr kumimoji="1" lang="en-US" sz="1200" i="1" kern="1200" baseline="-25000" dirty="0" smtClean="0">
                <a:solidFill>
                  <a:schemeClr val="tx1"/>
                </a:solidFill>
                <a:latin typeface="Times New Roman" pitchFamily="33" charset="0"/>
                <a:ea typeface="+mn-ea"/>
                <a:cs typeface="+mn-cs"/>
              </a:rPr>
              <a:t>m</a:t>
            </a:r>
            <a:r>
              <a:rPr kumimoji="1" lang="en-US" sz="1200" i="1" kern="1200" baseline="0" dirty="0" smtClean="0">
                <a:solidFill>
                  <a:schemeClr val="tx1"/>
                </a:solidFill>
                <a:latin typeface="Times New Roman" pitchFamily="33" charset="0"/>
                <a:ea typeface="+mn-ea"/>
                <a:cs typeface="+mn-cs"/>
              </a:rPr>
              <a:t> of main</a:t>
            </a:r>
          </a:p>
          <a:p>
            <a:r>
              <a:rPr kumimoji="1" lang="en-US" sz="1200" kern="1200" baseline="0" dirty="0" smtClean="0">
                <a:solidFill>
                  <a:schemeClr val="tx1"/>
                </a:solidFill>
                <a:latin typeface="Times New Roman" pitchFamily="33" charset="0"/>
                <a:ea typeface="+mn-ea"/>
                <a:cs typeface="+mn-cs"/>
              </a:rPr>
              <a:t>memory maps into line L</a:t>
            </a:r>
            <a:r>
              <a:rPr kumimoji="1" lang="en-US" sz="1200" i="1" kern="1200" baseline="-25000" dirty="0" smtClean="0">
                <a:solidFill>
                  <a:schemeClr val="tx1"/>
                </a:solidFill>
                <a:latin typeface="Times New Roman" pitchFamily="33" charset="0"/>
                <a:ea typeface="+mn-ea"/>
                <a:cs typeface="+mn-cs"/>
              </a:rPr>
              <a:t>0</a:t>
            </a:r>
            <a:r>
              <a:rPr kumimoji="1" lang="en-US" sz="1200" kern="1200" baseline="0" dirty="0" smtClean="0">
                <a:solidFill>
                  <a:schemeClr val="tx1"/>
                </a:solidFill>
                <a:latin typeface="Times New Roman" pitchFamily="33" charset="0"/>
                <a:ea typeface="+mn-ea"/>
                <a:cs typeface="+mn-cs"/>
              </a:rPr>
              <a:t> of cache, block </a:t>
            </a:r>
            <a:r>
              <a:rPr kumimoji="1" lang="en-US" sz="1200" i="1" kern="1200" baseline="-25000" dirty="0" smtClean="0">
                <a:solidFill>
                  <a:schemeClr val="tx1"/>
                </a:solidFill>
                <a:latin typeface="Times New Roman" pitchFamily="33" charset="0"/>
                <a:ea typeface="+mn-ea"/>
                <a:cs typeface="+mn-cs"/>
              </a:rPr>
              <a:t>Bm+1</a:t>
            </a:r>
            <a:r>
              <a:rPr kumimoji="1" lang="en-US" sz="1200" i="1" kern="1200" baseline="0" dirty="0" smtClean="0">
                <a:solidFill>
                  <a:schemeClr val="tx1"/>
                </a:solidFill>
                <a:latin typeface="Times New Roman" pitchFamily="33" charset="0"/>
                <a:ea typeface="+mn-ea"/>
                <a:cs typeface="+mn-cs"/>
              </a:rPr>
              <a:t> maps into line L</a:t>
            </a:r>
            <a:r>
              <a:rPr kumimoji="1" lang="en-US" sz="1200" i="1" kern="1200" baseline="-25000" dirty="0" smtClean="0">
                <a:solidFill>
                  <a:schemeClr val="tx1"/>
                </a:solidFill>
                <a:latin typeface="Times New Roman" pitchFamily="33" charset="0"/>
                <a:ea typeface="+mn-ea"/>
                <a:cs typeface="+mn-cs"/>
              </a:rPr>
              <a:t>1</a:t>
            </a:r>
            <a:r>
              <a:rPr kumimoji="1" lang="en-US" sz="1200" i="1" kern="1200" baseline="0" dirty="0" smtClean="0">
                <a:solidFill>
                  <a:schemeClr val="tx1"/>
                </a:solidFill>
                <a:latin typeface="Times New Roman" pitchFamily="33" charset="0"/>
                <a:ea typeface="+mn-ea"/>
                <a:cs typeface="+mn-cs"/>
              </a:rPr>
              <a:t>, and so on.</a:t>
            </a: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22</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smtClean="0">
                <a:solidFill>
                  <a:schemeClr val="tx1"/>
                </a:solidFill>
                <a:latin typeface="Times New Roman" pitchFamily="33" charset="0"/>
                <a:ea typeface="+mn-ea"/>
                <a:cs typeface="+mn-cs"/>
              </a:rPr>
              <a:t>Figure 4.9 illustrates the general mechanism.</a:t>
            </a:r>
          </a:p>
          <a:p>
            <a:endParaRPr kumimoji="1" lang="en-US" sz="1200"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For purposes of cache access, each</a:t>
            </a:r>
          </a:p>
          <a:p>
            <a:r>
              <a:rPr kumimoji="1" lang="en-US" sz="1200" b="0" i="0" u="none" strike="noStrike" kern="1200" baseline="0" dirty="0" smtClean="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smtClean="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smtClean="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smtClean="0">
                <a:solidFill>
                  <a:schemeClr val="tx1"/>
                </a:solidFill>
                <a:latin typeface="Times New Roman" pitchFamily="33" charset="0"/>
                <a:ea typeface="+mn-ea"/>
                <a:cs typeface="+mn-cs"/>
              </a:rPr>
              <a:t>one of the 2</a:t>
            </a:r>
            <a:r>
              <a:rPr kumimoji="1" lang="en-US" sz="1200" b="0" i="0" u="none" strike="noStrike" kern="1200" baseline="30000" dirty="0" smtClean="0">
                <a:solidFill>
                  <a:schemeClr val="tx1"/>
                </a:solidFill>
                <a:latin typeface="Times New Roman" pitchFamily="33" charset="0"/>
                <a:ea typeface="+mn-ea"/>
                <a:cs typeface="+mn-cs"/>
              </a:rPr>
              <a:t>s</a:t>
            </a:r>
            <a:r>
              <a:rPr kumimoji="1" lang="en-US" sz="1200" b="0" i="0" u="none" strike="noStrike" kern="1200" baseline="0" dirty="0" smtClean="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smtClean="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smtClean="0">
                <a:solidFill>
                  <a:schemeClr val="tx1"/>
                </a:solidFill>
                <a:latin typeface="Times New Roman" pitchFamily="33" charset="0"/>
                <a:ea typeface="+mn-ea"/>
                <a:cs typeface="+mn-cs"/>
              </a:rPr>
              <a:t>identifies one of the m =  2</a:t>
            </a:r>
            <a:r>
              <a:rPr kumimoji="1" lang="en-US" sz="1200" b="0" i="0" u="none" strike="noStrike" kern="1200" baseline="30000" dirty="0" smtClean="0">
                <a:solidFill>
                  <a:schemeClr val="tx1"/>
                </a:solidFill>
                <a:latin typeface="Times New Roman" pitchFamily="33" charset="0"/>
                <a:ea typeface="+mn-ea"/>
                <a:cs typeface="+mn-cs"/>
              </a:rPr>
              <a:t>r </a:t>
            </a:r>
            <a:r>
              <a:rPr kumimoji="1" lang="en-US" sz="1200" b="0" i="0" u="none" strike="noStrike" kern="1200" baseline="0" dirty="0" smtClean="0">
                <a:solidFill>
                  <a:schemeClr val="tx1"/>
                </a:solidFill>
                <a:latin typeface="Times New Roman" pitchFamily="33" charset="0"/>
                <a:ea typeface="+mn-ea"/>
                <a:cs typeface="+mn-cs"/>
              </a:rPr>
              <a:t> lines of the cache. To summarize,</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Address length =  (s + w ) bits</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Number of addressable units =  2</a:t>
            </a:r>
            <a:r>
              <a:rPr kumimoji="1" lang="en-US" sz="1200" b="0" i="0" u="none" strike="noStrike" kern="1200" baseline="30000" dirty="0" smtClean="0">
                <a:solidFill>
                  <a:schemeClr val="tx1"/>
                </a:solidFill>
                <a:latin typeface="Times New Roman" pitchFamily="33" charset="0"/>
                <a:ea typeface="+mn-ea"/>
                <a:cs typeface="+mn-cs"/>
              </a:rPr>
              <a:t>s+w  </a:t>
            </a:r>
            <a:r>
              <a:rPr kumimoji="1" lang="en-US" sz="1200" b="0" i="0" u="none" strike="noStrike" kern="1200" baseline="0" dirty="0" smtClean="0">
                <a:solidFill>
                  <a:schemeClr val="tx1"/>
                </a:solidFill>
                <a:latin typeface="Times New Roman" pitchFamily="33" charset="0"/>
                <a:ea typeface="+mn-ea"/>
                <a:cs typeface="+mn-cs"/>
              </a:rPr>
              <a:t>words or bytes</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Block size =  line size =  2</a:t>
            </a:r>
            <a:r>
              <a:rPr kumimoji="1" lang="en-US" sz="1200" b="0" i="0" u="none" strike="noStrike" kern="1200" baseline="30000" dirty="0" smtClean="0">
                <a:solidFill>
                  <a:schemeClr val="tx1"/>
                </a:solidFill>
                <a:latin typeface="Times New Roman" pitchFamily="33" charset="0"/>
                <a:ea typeface="+mn-ea"/>
                <a:cs typeface="+mn-cs"/>
              </a:rPr>
              <a:t>w</a:t>
            </a:r>
            <a:r>
              <a:rPr kumimoji="1" lang="en-US" sz="1200" b="0" i="0" u="none" strike="noStrike" kern="1200" baseline="0" dirty="0" smtClean="0">
                <a:solidFill>
                  <a:schemeClr val="tx1"/>
                </a:solidFill>
                <a:latin typeface="Times New Roman" pitchFamily="33" charset="0"/>
                <a:ea typeface="+mn-ea"/>
                <a:cs typeface="+mn-cs"/>
              </a:rPr>
              <a:t>  words or bytes</a:t>
            </a: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Number of blocks in main memory = </a:t>
            </a:r>
            <a:r>
              <a:rPr kumimoji="1" lang="pl-PL" sz="1200" b="0" i="0" u="none" strike="noStrike" kern="1200" baseline="0" dirty="0" smtClean="0">
                <a:solidFill>
                  <a:schemeClr val="tx1"/>
                </a:solidFill>
                <a:latin typeface="Times New Roman" pitchFamily="33" charset="0"/>
                <a:ea typeface="+mn-ea"/>
                <a:cs typeface="+mn-cs"/>
              </a:rPr>
              <a:t>2</a:t>
            </a:r>
            <a:r>
              <a:rPr kumimoji="1" lang="pl-PL" sz="1200" b="0" i="0" u="none" strike="noStrike" kern="1200" baseline="30000" dirty="0" smtClean="0">
                <a:solidFill>
                  <a:schemeClr val="tx1"/>
                </a:solidFill>
                <a:latin typeface="Times New Roman" pitchFamily="33" charset="0"/>
                <a:ea typeface="+mn-ea"/>
                <a:cs typeface="+mn-cs"/>
              </a:rPr>
              <a:t>s+w</a:t>
            </a:r>
            <a:r>
              <a:rPr kumimoji="1" lang="pl-PL" sz="1200" b="0" i="0" u="none" strike="noStrike" kern="1200" baseline="0" dirty="0" smtClean="0">
                <a:solidFill>
                  <a:schemeClr val="tx1"/>
                </a:solidFill>
                <a:latin typeface="Times New Roman" pitchFamily="33" charset="0"/>
                <a:ea typeface="+mn-ea"/>
                <a:cs typeface="+mn-cs"/>
              </a:rPr>
              <a:t>/2</a:t>
            </a:r>
            <a:r>
              <a:rPr kumimoji="1" lang="pl-PL" sz="1200" b="0" i="0" u="none" strike="noStrike" kern="1200" baseline="30000" dirty="0" smtClean="0">
                <a:solidFill>
                  <a:schemeClr val="tx1"/>
                </a:solidFill>
                <a:latin typeface="Times New Roman" pitchFamily="33" charset="0"/>
                <a:ea typeface="+mn-ea"/>
                <a:cs typeface="+mn-cs"/>
              </a:rPr>
              <a:t>w</a:t>
            </a:r>
            <a:r>
              <a:rPr kumimoji="1" lang="pl-PL" sz="1200" b="0" i="0" u="none" strike="noStrike" kern="1200" baseline="0" dirty="0" smtClean="0">
                <a:solidFill>
                  <a:schemeClr val="tx1"/>
                </a:solidFill>
                <a:latin typeface="Times New Roman" pitchFamily="33" charset="0"/>
                <a:ea typeface="+mn-ea"/>
                <a:cs typeface="+mn-cs"/>
              </a:rPr>
              <a:t> =  2</a:t>
            </a:r>
            <a:r>
              <a:rPr kumimoji="1" lang="pl-PL" sz="1200" b="0" i="0" u="none" strike="noStrike" kern="1200" baseline="30000" dirty="0" smtClean="0">
                <a:solidFill>
                  <a:schemeClr val="tx1"/>
                </a:solidFill>
                <a:latin typeface="Times New Roman" pitchFamily="33" charset="0"/>
                <a:ea typeface="+mn-ea"/>
                <a:cs typeface="+mn-cs"/>
              </a:rPr>
              <a:t>s</a:t>
            </a:r>
          </a:p>
          <a:p>
            <a:endParaRPr kumimoji="1" lang="pl-PL" sz="1200" b="1" i="0" u="none" strike="noStrike" kern="1200" baseline="0" dirty="0" smtClean="0">
              <a:solidFill>
                <a:schemeClr val="tx1"/>
              </a:solidFill>
              <a:latin typeface="Times New Roman" pitchFamily="33" charset="0"/>
              <a:ea typeface="+mn-ea"/>
              <a:cs typeface="+mn-cs"/>
            </a:endParaRPr>
          </a:p>
          <a:p>
            <a:r>
              <a:rPr kumimoji="1" lang="pl-PL" sz="1200" b="1"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err="1" smtClean="0">
                <a:solidFill>
                  <a:schemeClr val="tx1"/>
                </a:solidFill>
                <a:latin typeface="Times New Roman" pitchFamily="33" charset="0"/>
                <a:ea typeface="+mn-ea"/>
                <a:cs typeface="+mn-cs"/>
              </a:rPr>
              <a:t>Number</a:t>
            </a:r>
            <a:r>
              <a:rPr kumimoji="1" lang="pl-PL" sz="1200" b="0" i="0" u="none" strike="noStrike" kern="1200" baseline="0" dirty="0" smtClean="0">
                <a:solidFill>
                  <a:schemeClr val="tx1"/>
                </a:solidFill>
                <a:latin typeface="Times New Roman" pitchFamily="33" charset="0"/>
                <a:ea typeface="+mn-ea"/>
                <a:cs typeface="+mn-cs"/>
              </a:rPr>
              <a:t> of lines in cache = m =  2</a:t>
            </a:r>
            <a:r>
              <a:rPr kumimoji="1" lang="pl-PL" sz="1200" b="0" i="0" u="none" strike="noStrike" kern="1200" baseline="30000" dirty="0" smtClean="0">
                <a:solidFill>
                  <a:schemeClr val="tx1"/>
                </a:solidFill>
                <a:latin typeface="Times New Roman" pitchFamily="33" charset="0"/>
                <a:ea typeface="+mn-ea"/>
                <a:cs typeface="+mn-cs"/>
              </a:rPr>
              <a:t>r</a:t>
            </a:r>
          </a:p>
          <a:p>
            <a:endParaRPr kumimoji="1" lang="pl-PL" sz="1200" b="1" i="0" u="none" strike="noStrike" kern="1200" baseline="0" dirty="0" smtClean="0">
              <a:solidFill>
                <a:schemeClr val="tx1"/>
              </a:solidFill>
              <a:latin typeface="Times New Roman" pitchFamily="33" charset="0"/>
              <a:ea typeface="+mn-ea"/>
              <a:cs typeface="+mn-cs"/>
            </a:endParaRPr>
          </a:p>
          <a:p>
            <a:r>
              <a:rPr kumimoji="1" lang="pl-PL" sz="1200" b="1"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err="1" smtClean="0">
                <a:solidFill>
                  <a:schemeClr val="tx1"/>
                </a:solidFill>
                <a:latin typeface="Times New Roman" pitchFamily="33" charset="0"/>
                <a:ea typeface="+mn-ea"/>
                <a:cs typeface="+mn-cs"/>
              </a:rPr>
              <a:t>Size</a:t>
            </a:r>
            <a:r>
              <a:rPr kumimoji="1" lang="pl-PL" sz="1200" b="0" i="0" u="none" strike="noStrike" kern="1200" baseline="0" dirty="0" smtClean="0">
                <a:solidFill>
                  <a:schemeClr val="tx1"/>
                </a:solidFill>
                <a:latin typeface="Times New Roman" pitchFamily="33" charset="0"/>
                <a:ea typeface="+mn-ea"/>
                <a:cs typeface="+mn-cs"/>
              </a:rPr>
              <a:t> of cache =  2</a:t>
            </a:r>
            <a:r>
              <a:rPr kumimoji="1" lang="pl-PL" sz="1200" b="0" i="0" u="none" strike="noStrike" kern="1200" baseline="30000" dirty="0" smtClean="0">
                <a:solidFill>
                  <a:schemeClr val="tx1"/>
                </a:solidFill>
                <a:latin typeface="Times New Roman" pitchFamily="33" charset="0"/>
                <a:ea typeface="+mn-ea"/>
                <a:cs typeface="+mn-cs"/>
              </a:rPr>
              <a:t>r+w  </a:t>
            </a:r>
            <a:r>
              <a:rPr kumimoji="1" lang="pl-PL" sz="1200" b="0" i="0" u="none" strike="noStrike" kern="1200" baseline="0" dirty="0" err="1" smtClean="0">
                <a:solidFill>
                  <a:schemeClr val="tx1"/>
                </a:solidFill>
                <a:latin typeface="Times New Roman" pitchFamily="33" charset="0"/>
                <a:ea typeface="+mn-ea"/>
                <a:cs typeface="+mn-cs"/>
              </a:rPr>
              <a:t>words</a:t>
            </a:r>
            <a:r>
              <a:rPr kumimoji="1" lang="pl-PL" sz="1200" b="0"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err="1" smtClean="0">
                <a:solidFill>
                  <a:schemeClr val="tx1"/>
                </a:solidFill>
                <a:latin typeface="Times New Roman" pitchFamily="33" charset="0"/>
                <a:ea typeface="+mn-ea"/>
                <a:cs typeface="+mn-cs"/>
              </a:rPr>
              <a:t>or</a:t>
            </a:r>
            <a:r>
              <a:rPr kumimoji="1" lang="pl-PL" sz="1200" b="0" i="0" u="none" strike="noStrike" kern="1200" baseline="0" dirty="0" smtClean="0">
                <a:solidFill>
                  <a:schemeClr val="tx1"/>
                </a:solidFill>
                <a:latin typeface="Times New Roman" pitchFamily="33" charset="0"/>
                <a:ea typeface="+mn-ea"/>
                <a:cs typeface="+mn-cs"/>
              </a:rPr>
              <a:t> </a:t>
            </a:r>
            <a:r>
              <a:rPr kumimoji="1" lang="pl-PL" sz="1200" b="0" i="0" u="none" strike="noStrike" kern="1200" baseline="0" dirty="0" err="1" smtClean="0">
                <a:solidFill>
                  <a:schemeClr val="tx1"/>
                </a:solidFill>
                <a:latin typeface="Times New Roman" pitchFamily="33" charset="0"/>
                <a:ea typeface="+mn-ea"/>
                <a:cs typeface="+mn-cs"/>
              </a:rPr>
              <a:t>bytes</a:t>
            </a:r>
            <a:endParaRPr kumimoji="1" lang="pl-PL" sz="1200" b="0" i="0" u="none" strike="noStrike" kern="1200" baseline="0" dirty="0" smtClean="0">
              <a:solidFill>
                <a:schemeClr val="tx1"/>
              </a:solidFill>
              <a:latin typeface="Times New Roman" pitchFamily="33" charset="0"/>
              <a:ea typeface="+mn-ea"/>
              <a:cs typeface="+mn-cs"/>
            </a:endParaRPr>
          </a:p>
          <a:p>
            <a:endParaRPr kumimoji="1" lang="en-US" sz="1200" b="1" i="0" u="none" strike="noStrike" kern="1200" baseline="0" dirty="0" smtClean="0">
              <a:solidFill>
                <a:schemeClr val="tx1"/>
              </a:solidFill>
              <a:latin typeface="Times New Roman" pitchFamily="33" charset="0"/>
              <a:ea typeface="+mn-ea"/>
              <a:cs typeface="+mn-cs"/>
            </a:endParaRPr>
          </a:p>
          <a:p>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Size of tag =  (s - r ) bits</a:t>
            </a:r>
            <a:endParaRPr kumimoji="1" lang="en-US" sz="1200" kern="1200" baseline="0" dirty="0" smtClean="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33" charset="0"/>
                <a:ea typeface="+mn-ea"/>
                <a:cs typeface="+mn-cs"/>
              </a:rPr>
              <a:t>Figure 4.10 shows our example system using direct mapping. In the example,</a:t>
            </a:r>
          </a:p>
          <a:p>
            <a:r>
              <a:rPr kumimoji="1" lang="en-US" sz="1200" b="0" i="0" u="none" strike="noStrike" kern="1200" baseline="0" dirty="0" smtClean="0">
                <a:solidFill>
                  <a:schemeClr val="tx1"/>
                </a:solidFill>
                <a:latin typeface="Times New Roman" pitchFamily="33" charset="0"/>
                <a:ea typeface="+mn-ea"/>
                <a:cs typeface="+mn-cs"/>
              </a:rPr>
              <a:t>m = 16K = 2</a:t>
            </a:r>
            <a:r>
              <a:rPr kumimoji="1" lang="en-US" sz="1200" b="0" i="0" u="none" strike="noStrike" kern="1200" baseline="30000" dirty="0" smtClean="0">
                <a:solidFill>
                  <a:schemeClr val="tx1"/>
                </a:solidFill>
                <a:latin typeface="Times New Roman" pitchFamily="33" charset="0"/>
                <a:ea typeface="+mn-ea"/>
                <a:cs typeface="+mn-cs"/>
              </a:rPr>
              <a:t>14</a:t>
            </a:r>
            <a:r>
              <a:rPr kumimoji="1" lang="en-US" sz="1200" b="0" i="0" u="none" strike="noStrike" kern="1200" baseline="0" dirty="0" smtClean="0">
                <a:solidFill>
                  <a:schemeClr val="tx1"/>
                </a:solidFill>
                <a:latin typeface="Times New Roman" pitchFamily="33" charset="0"/>
                <a:ea typeface="+mn-ea"/>
                <a:cs typeface="+mn-cs"/>
              </a:rPr>
              <a:t> and </a:t>
            </a:r>
            <a:r>
              <a:rPr kumimoji="1" lang="en-US" sz="1200" b="0" i="0" u="none" strike="noStrike" kern="1200" baseline="0" dirty="0" err="1" smtClean="0">
                <a:solidFill>
                  <a:schemeClr val="tx1"/>
                </a:solidFill>
                <a:latin typeface="Times New Roman" pitchFamily="33" charset="0"/>
                <a:ea typeface="+mn-ea"/>
                <a:cs typeface="+mn-cs"/>
              </a:rPr>
              <a:t>i</a:t>
            </a:r>
            <a:r>
              <a:rPr kumimoji="1" lang="en-US" sz="1200" b="0" i="0" u="none" strike="noStrike" kern="1200" baseline="0" dirty="0" smtClean="0">
                <a:solidFill>
                  <a:schemeClr val="tx1"/>
                </a:solidFill>
                <a:latin typeface="Times New Roman" pitchFamily="33" charset="0"/>
                <a:ea typeface="+mn-ea"/>
                <a:cs typeface="+mn-cs"/>
              </a:rPr>
              <a:t> = j modulo 2</a:t>
            </a:r>
            <a:r>
              <a:rPr kumimoji="1" lang="en-US" sz="1200" b="0" i="0" u="none" strike="noStrike" kern="1200" baseline="30000" dirty="0" smtClean="0">
                <a:solidFill>
                  <a:schemeClr val="tx1"/>
                </a:solidFill>
                <a:latin typeface="Times New Roman" pitchFamily="33" charset="0"/>
                <a:ea typeface="+mn-ea"/>
                <a:cs typeface="+mn-cs"/>
              </a:rPr>
              <a:t>14</a:t>
            </a:r>
            <a:r>
              <a:rPr kumimoji="1" lang="en-US" sz="1200" b="0" i="0" u="none" strike="noStrike" kern="1200" baseline="0" dirty="0" smtClean="0">
                <a:solidFill>
                  <a:schemeClr val="tx1"/>
                </a:solidFill>
                <a:latin typeface="Times New Roman" pitchFamily="33" charset="0"/>
                <a:ea typeface="+mn-ea"/>
                <a:cs typeface="+mn-cs"/>
              </a:rPr>
              <a:t>. The mapping becomes</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Cache 	Line Starting 	Memory Address of Block</a:t>
            </a:r>
          </a:p>
          <a:p>
            <a:r>
              <a:rPr kumimoji="1" lang="en-US" sz="1200" b="0" i="0" u="none" strike="noStrike" kern="1200" baseline="0" dirty="0" smtClean="0">
                <a:solidFill>
                  <a:schemeClr val="tx1"/>
                </a:solidFill>
                <a:latin typeface="Times New Roman" pitchFamily="33" charset="0"/>
                <a:ea typeface="+mn-ea"/>
                <a:cs typeface="+mn-cs"/>
              </a:rPr>
              <a:t>0 	000000, 010000, …, FF0000</a:t>
            </a:r>
          </a:p>
          <a:p>
            <a:r>
              <a:rPr kumimoji="1" lang="en-US" sz="1200" b="0" i="0" u="none" strike="noStrike" kern="1200" baseline="0" dirty="0" smtClean="0">
                <a:solidFill>
                  <a:schemeClr val="tx1"/>
                </a:solidFill>
                <a:latin typeface="Times New Roman" pitchFamily="33" charset="0"/>
                <a:ea typeface="+mn-ea"/>
                <a:cs typeface="+mn-cs"/>
              </a:rPr>
              <a:t>1	 000004, 010004, …, FF0004</a:t>
            </a:r>
          </a:p>
          <a:p>
            <a:r>
              <a:rPr kumimoji="1" lang="da-DK" sz="1200" b="0" i="0" u="none" strike="noStrike" kern="1200" baseline="0" dirty="0" smtClean="0">
                <a:solidFill>
                  <a:schemeClr val="tx1"/>
                </a:solidFill>
                <a:latin typeface="Times New Roman" pitchFamily="33" charset="0"/>
                <a:ea typeface="+mn-ea"/>
                <a:cs typeface="+mn-cs"/>
              </a:rPr>
              <a:t>.		.</a:t>
            </a:r>
          </a:p>
          <a:p>
            <a:r>
              <a:rPr kumimoji="1" lang="da-DK" sz="1200" b="0" i="0" u="none" strike="noStrike" kern="1200" baseline="0" dirty="0" smtClean="0">
                <a:solidFill>
                  <a:schemeClr val="tx1"/>
                </a:solidFill>
                <a:latin typeface="Times New Roman" pitchFamily="33" charset="0"/>
                <a:ea typeface="+mn-ea"/>
                <a:cs typeface="+mn-cs"/>
              </a:rPr>
              <a:t>.		.</a:t>
            </a:r>
          </a:p>
          <a:p>
            <a:r>
              <a:rPr kumimoji="1" lang="da-DK" sz="1200" b="0" i="0" u="none" strike="noStrike" kern="1200" baseline="0" dirty="0" smtClean="0">
                <a:solidFill>
                  <a:schemeClr val="tx1"/>
                </a:solidFill>
                <a:latin typeface="Times New Roman" pitchFamily="33" charset="0"/>
                <a:ea typeface="+mn-ea"/>
                <a:cs typeface="+mn-cs"/>
              </a:rPr>
              <a:t>.		.</a:t>
            </a:r>
          </a:p>
          <a:p>
            <a:r>
              <a:rPr kumimoji="1" lang="da-DK" sz="1200" b="0" i="0" u="none" strike="noStrike" kern="1200" baseline="0" dirty="0" smtClean="0">
                <a:solidFill>
                  <a:schemeClr val="tx1"/>
                </a:solidFill>
                <a:latin typeface="Times New Roman" pitchFamily="33" charset="0"/>
                <a:ea typeface="+mn-ea"/>
                <a:cs typeface="+mn-cs"/>
              </a:rPr>
              <a:t>2</a:t>
            </a:r>
            <a:r>
              <a:rPr kumimoji="1" lang="da-DK" sz="1200" b="0" i="0" u="none" strike="noStrike" kern="1200" baseline="30000" dirty="0" smtClean="0">
                <a:solidFill>
                  <a:schemeClr val="tx1"/>
                </a:solidFill>
                <a:latin typeface="Times New Roman" pitchFamily="33" charset="0"/>
                <a:ea typeface="+mn-ea"/>
                <a:cs typeface="+mn-cs"/>
              </a:rPr>
              <a:t>14</a:t>
            </a:r>
            <a:r>
              <a:rPr kumimoji="1" lang="da-DK" sz="1200" b="0" i="0" u="none" strike="noStrike" kern="1200" baseline="0" dirty="0" smtClean="0">
                <a:solidFill>
                  <a:schemeClr val="tx1"/>
                </a:solidFill>
                <a:latin typeface="Times New Roman" pitchFamily="33" charset="0"/>
                <a:ea typeface="+mn-ea"/>
                <a:cs typeface="+mn-cs"/>
              </a:rPr>
              <a:t> - 1 	00FFFC, 01FFFC, …, FFFFFC</a:t>
            </a:r>
          </a:p>
          <a:p>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smtClean="0">
                <a:solidFill>
                  <a:schemeClr val="tx1"/>
                </a:solidFill>
                <a:latin typeface="Times New Roman" pitchFamily="33" charset="0"/>
                <a:ea typeface="+mn-ea"/>
                <a:cs typeface="+mn-cs"/>
              </a:rPr>
              <a:t>Note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no</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two</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blocks</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map</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into</a:t>
            </a:r>
            <a:r>
              <a:rPr kumimoji="1" lang="da-DK" sz="1200" b="0" i="0" u="none" strike="noStrike" kern="1200" baseline="0" dirty="0" smtClean="0">
                <a:solidFill>
                  <a:schemeClr val="tx1"/>
                </a:solidFill>
                <a:latin typeface="Times New Roman" pitchFamily="33" charset="0"/>
                <a:ea typeface="+mn-ea"/>
                <a:cs typeface="+mn-cs"/>
              </a:rPr>
              <a:t> the same line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have the same tag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Thus,</a:t>
            </a:r>
          </a:p>
          <a:p>
            <a:r>
              <a:rPr kumimoji="1" lang="da-DK" sz="1200" b="0" i="0" u="none" strike="noStrike" kern="1200" baseline="0" dirty="0" err="1" smtClean="0">
                <a:solidFill>
                  <a:schemeClr val="tx1"/>
                </a:solidFill>
                <a:latin typeface="Times New Roman" pitchFamily="33" charset="0"/>
                <a:ea typeface="+mn-ea"/>
                <a:cs typeface="+mn-cs"/>
              </a:rPr>
              <a:t>blocks</a:t>
            </a:r>
            <a:r>
              <a:rPr kumimoji="1" lang="da-DK" sz="1200" b="0" i="0" u="none" strike="noStrike" kern="1200" baseline="0" dirty="0" smtClean="0">
                <a:solidFill>
                  <a:schemeClr val="tx1"/>
                </a:solidFill>
                <a:latin typeface="Times New Roman" pitchFamily="33" charset="0"/>
                <a:ea typeface="+mn-ea"/>
                <a:cs typeface="+mn-cs"/>
              </a:rPr>
              <a:t> with </a:t>
            </a:r>
            <a:r>
              <a:rPr kumimoji="1" lang="da-DK" sz="1200" b="0" i="0" u="none" strike="noStrike" kern="1200" baseline="0" dirty="0" err="1" smtClean="0">
                <a:solidFill>
                  <a:schemeClr val="tx1"/>
                </a:solidFill>
                <a:latin typeface="Times New Roman" pitchFamily="33" charset="0"/>
                <a:ea typeface="+mn-ea"/>
                <a:cs typeface="+mn-cs"/>
              </a:rPr>
              <a:t>starting</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addresses</a:t>
            </a:r>
            <a:r>
              <a:rPr kumimoji="1" lang="da-DK" sz="1200" b="0" i="0" u="none" strike="noStrike" kern="1200" baseline="0" dirty="0" smtClean="0">
                <a:solidFill>
                  <a:schemeClr val="tx1"/>
                </a:solidFill>
                <a:latin typeface="Times New Roman" pitchFamily="33" charset="0"/>
                <a:ea typeface="+mn-ea"/>
                <a:cs typeface="+mn-cs"/>
              </a:rPr>
              <a:t> 000000, 010000, …, FF0000 have tag </a:t>
            </a:r>
            <a:r>
              <a:rPr kumimoji="1" lang="da-DK" sz="1200" b="0" i="0" u="none" strike="noStrike" kern="1200" baseline="0" dirty="0" err="1" smtClean="0">
                <a:solidFill>
                  <a:schemeClr val="tx1"/>
                </a:solidFill>
                <a:latin typeface="Times New Roman" pitchFamily="33" charset="0"/>
                <a:ea typeface="+mn-ea"/>
                <a:cs typeface="+mn-cs"/>
              </a:rPr>
              <a:t>numbers</a:t>
            </a:r>
            <a:r>
              <a:rPr kumimoji="1" lang="da-DK" sz="1200" b="0" i="0" u="none" strike="noStrike" kern="1200" baseline="0" dirty="0" smtClean="0">
                <a:solidFill>
                  <a:schemeClr val="tx1"/>
                </a:solidFill>
                <a:latin typeface="Times New Roman" pitchFamily="33" charset="0"/>
                <a:ea typeface="+mn-ea"/>
                <a:cs typeface="+mn-cs"/>
              </a:rPr>
              <a:t> 00, 01, …, FF, </a:t>
            </a:r>
            <a:r>
              <a:rPr kumimoji="1" lang="da-DK" sz="1200" b="0" i="0" u="none" strike="noStrike" kern="1200" baseline="0" dirty="0" err="1" smtClean="0">
                <a:solidFill>
                  <a:schemeClr val="tx1"/>
                </a:solidFill>
                <a:latin typeface="Times New Roman" pitchFamily="33" charset="0"/>
                <a:ea typeface="+mn-ea"/>
                <a:cs typeface="+mn-cs"/>
              </a:rPr>
              <a:t>respectively</a:t>
            </a:r>
            <a:r>
              <a:rPr kumimoji="1" lang="da-DK" sz="1200" b="0" i="0" u="none" strike="noStrike" kern="1200" baseline="0" dirty="0" smtClean="0">
                <a:solidFill>
                  <a:schemeClr val="tx1"/>
                </a:solidFill>
                <a:latin typeface="Times New Roman" pitchFamily="33" charset="0"/>
                <a:ea typeface="+mn-ea"/>
                <a:cs typeface="+mn-cs"/>
              </a:rPr>
              <a:t>.</a:t>
            </a:r>
          </a:p>
          <a:p>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err="1" smtClean="0">
                <a:solidFill>
                  <a:schemeClr val="tx1"/>
                </a:solidFill>
                <a:latin typeface="Times New Roman" pitchFamily="33" charset="0"/>
                <a:ea typeface="+mn-ea"/>
                <a:cs typeface="+mn-cs"/>
              </a:rPr>
              <a:t>Referring</a:t>
            </a:r>
            <a:r>
              <a:rPr kumimoji="1" lang="da-DK" sz="1200" b="0" i="0" u="none" strike="noStrike" kern="1200" baseline="0" dirty="0" smtClean="0">
                <a:solidFill>
                  <a:schemeClr val="tx1"/>
                </a:solidFill>
                <a:latin typeface="Times New Roman" pitchFamily="33" charset="0"/>
                <a:ea typeface="+mn-ea"/>
                <a:cs typeface="+mn-cs"/>
              </a:rPr>
              <a:t> back to </a:t>
            </a:r>
            <a:r>
              <a:rPr kumimoji="1" lang="da-DK" sz="1200" b="0" i="0" u="none" strike="noStrike" kern="1200" baseline="0" dirty="0" err="1" smtClean="0">
                <a:solidFill>
                  <a:schemeClr val="tx1"/>
                </a:solidFill>
                <a:latin typeface="Times New Roman" pitchFamily="33" charset="0"/>
                <a:ea typeface="+mn-ea"/>
                <a:cs typeface="+mn-cs"/>
              </a:rPr>
              <a:t>Figure</a:t>
            </a:r>
            <a:r>
              <a:rPr kumimoji="1" lang="da-DK" sz="1200" b="0" i="0" u="none" strike="noStrike" kern="1200" baseline="0" dirty="0" smtClean="0">
                <a:solidFill>
                  <a:schemeClr val="tx1"/>
                </a:solidFill>
                <a:latin typeface="Times New Roman" pitchFamily="33" charset="0"/>
                <a:ea typeface="+mn-ea"/>
                <a:cs typeface="+mn-cs"/>
              </a:rPr>
              <a:t> 4.5, a </a:t>
            </a:r>
            <a:r>
              <a:rPr kumimoji="1" lang="da-DK" sz="1200" b="0" i="0" u="none" strike="noStrike" kern="1200" baseline="0" dirty="0" err="1" smtClean="0">
                <a:solidFill>
                  <a:schemeClr val="tx1"/>
                </a:solidFill>
                <a:latin typeface="Times New Roman" pitchFamily="33" charset="0"/>
                <a:ea typeface="+mn-ea"/>
                <a:cs typeface="+mn-cs"/>
              </a:rPr>
              <a:t>read</a:t>
            </a:r>
            <a:r>
              <a:rPr kumimoji="1" lang="da-DK" sz="1200" b="0" i="0" u="none" strike="noStrike" kern="1200" baseline="0" dirty="0" smtClean="0">
                <a:solidFill>
                  <a:schemeClr val="tx1"/>
                </a:solidFill>
                <a:latin typeface="Times New Roman" pitchFamily="33" charset="0"/>
                <a:ea typeface="+mn-ea"/>
                <a:cs typeface="+mn-cs"/>
              </a:rPr>
              <a:t> operation </a:t>
            </a:r>
            <a:r>
              <a:rPr kumimoji="1" lang="da-DK" sz="1200" b="0" i="0" u="none" strike="noStrike" kern="1200" baseline="0" dirty="0" err="1" smtClean="0">
                <a:solidFill>
                  <a:schemeClr val="tx1"/>
                </a:solidFill>
                <a:latin typeface="Times New Roman" pitchFamily="33" charset="0"/>
                <a:ea typeface="+mn-ea"/>
                <a:cs typeface="+mn-cs"/>
              </a:rPr>
              <a:t>works</a:t>
            </a:r>
            <a:r>
              <a:rPr kumimoji="1" lang="da-DK" sz="1200" b="0" i="0" u="none" strike="noStrike" kern="1200" baseline="0" dirty="0" smtClean="0">
                <a:solidFill>
                  <a:schemeClr val="tx1"/>
                </a:solidFill>
                <a:latin typeface="Times New Roman" pitchFamily="33" charset="0"/>
                <a:ea typeface="+mn-ea"/>
                <a:cs typeface="+mn-cs"/>
              </a:rPr>
              <a:t> as </a:t>
            </a:r>
            <a:r>
              <a:rPr kumimoji="1" lang="da-DK" sz="1200" b="0" i="0" u="none" strike="noStrike" kern="1200" baseline="0" dirty="0" err="1" smtClean="0">
                <a:solidFill>
                  <a:schemeClr val="tx1"/>
                </a:solidFill>
                <a:latin typeface="Times New Roman" pitchFamily="33" charset="0"/>
                <a:ea typeface="+mn-ea"/>
                <a:cs typeface="+mn-cs"/>
              </a:rPr>
              <a:t>follows</a:t>
            </a:r>
            <a:r>
              <a:rPr kumimoji="1" lang="da-DK" sz="1200" b="0" i="0" u="none" strike="noStrike" kern="1200" baseline="0" dirty="0" smtClean="0">
                <a:solidFill>
                  <a:schemeClr val="tx1"/>
                </a:solidFill>
                <a:latin typeface="Times New Roman" pitchFamily="33" charset="0"/>
                <a:ea typeface="+mn-ea"/>
                <a:cs typeface="+mn-cs"/>
              </a:rPr>
              <a:t>. The cache system is </a:t>
            </a:r>
            <a:r>
              <a:rPr kumimoji="1" lang="da-DK" sz="1200" b="0" i="0" u="none" strike="noStrike" kern="1200" baseline="0" dirty="0" err="1" smtClean="0">
                <a:solidFill>
                  <a:schemeClr val="tx1"/>
                </a:solidFill>
                <a:latin typeface="Times New Roman" pitchFamily="33" charset="0"/>
                <a:ea typeface="+mn-ea"/>
                <a:cs typeface="+mn-cs"/>
              </a:rPr>
              <a:t>presented</a:t>
            </a:r>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smtClean="0">
                <a:solidFill>
                  <a:schemeClr val="tx1"/>
                </a:solidFill>
                <a:latin typeface="Times New Roman" pitchFamily="33" charset="0"/>
                <a:ea typeface="+mn-ea"/>
                <a:cs typeface="+mn-cs"/>
              </a:rPr>
              <a:t>with a 24-bit </a:t>
            </a:r>
            <a:r>
              <a:rPr kumimoji="1" lang="da-DK" sz="1200" b="0" i="0" u="none" strike="noStrike" kern="1200" baseline="0" dirty="0" err="1" smtClean="0">
                <a:solidFill>
                  <a:schemeClr val="tx1"/>
                </a:solidFill>
                <a:latin typeface="Times New Roman" pitchFamily="33" charset="0"/>
                <a:ea typeface="+mn-ea"/>
                <a:cs typeface="+mn-cs"/>
              </a:rPr>
              <a:t>address</a:t>
            </a:r>
            <a:r>
              <a:rPr kumimoji="1" lang="da-DK" sz="1200" b="0" i="0" u="none" strike="noStrike" kern="1200" baseline="0" dirty="0" smtClean="0">
                <a:solidFill>
                  <a:schemeClr val="tx1"/>
                </a:solidFill>
                <a:latin typeface="Times New Roman" pitchFamily="33" charset="0"/>
                <a:ea typeface="+mn-ea"/>
                <a:cs typeface="+mn-cs"/>
              </a:rPr>
              <a:t>. The 14-bit line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is </a:t>
            </a:r>
            <a:r>
              <a:rPr kumimoji="1" lang="da-DK" sz="1200" b="0" i="0" u="none" strike="noStrike" kern="1200" baseline="0" dirty="0" err="1" smtClean="0">
                <a:solidFill>
                  <a:schemeClr val="tx1"/>
                </a:solidFill>
                <a:latin typeface="Times New Roman" pitchFamily="33" charset="0"/>
                <a:ea typeface="+mn-ea"/>
                <a:cs typeface="+mn-cs"/>
              </a:rPr>
              <a:t>used</a:t>
            </a:r>
            <a:r>
              <a:rPr kumimoji="1" lang="da-DK" sz="1200" b="0" i="0" u="none" strike="noStrike" kern="1200" baseline="0" dirty="0" smtClean="0">
                <a:solidFill>
                  <a:schemeClr val="tx1"/>
                </a:solidFill>
                <a:latin typeface="Times New Roman" pitchFamily="33" charset="0"/>
                <a:ea typeface="+mn-ea"/>
                <a:cs typeface="+mn-cs"/>
              </a:rPr>
              <a:t> as an </a:t>
            </a:r>
            <a:r>
              <a:rPr kumimoji="1" lang="da-DK" sz="1200" b="0" i="0" u="none" strike="noStrike" kern="1200" baseline="0" dirty="0" err="1" smtClean="0">
                <a:solidFill>
                  <a:schemeClr val="tx1"/>
                </a:solidFill>
                <a:latin typeface="Times New Roman" pitchFamily="33" charset="0"/>
                <a:ea typeface="+mn-ea"/>
                <a:cs typeface="+mn-cs"/>
              </a:rPr>
              <a:t>index</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into</a:t>
            </a:r>
            <a:r>
              <a:rPr kumimoji="1" lang="da-DK" sz="1200" b="0" i="0" u="none" strike="noStrike" kern="1200" baseline="0" dirty="0" smtClean="0">
                <a:solidFill>
                  <a:schemeClr val="tx1"/>
                </a:solidFill>
                <a:latin typeface="Times New Roman" pitchFamily="33" charset="0"/>
                <a:ea typeface="+mn-ea"/>
                <a:cs typeface="+mn-cs"/>
              </a:rPr>
              <a:t> the cache to </a:t>
            </a:r>
            <a:r>
              <a:rPr kumimoji="1" lang="da-DK" sz="1200" b="0" i="0" u="none" strike="noStrike" kern="1200" baseline="0" dirty="0" err="1" smtClean="0">
                <a:solidFill>
                  <a:schemeClr val="tx1"/>
                </a:solidFill>
                <a:latin typeface="Times New Roman" pitchFamily="33" charset="0"/>
                <a:ea typeface="+mn-ea"/>
                <a:cs typeface="+mn-cs"/>
              </a:rPr>
              <a:t>access</a:t>
            </a:r>
            <a:r>
              <a:rPr kumimoji="1" lang="da-DK" sz="1200" b="0" i="0" u="none" strike="noStrike" kern="1200" baseline="0" dirty="0" smtClean="0">
                <a:solidFill>
                  <a:schemeClr val="tx1"/>
                </a:solidFill>
                <a:latin typeface="Times New Roman" pitchFamily="33" charset="0"/>
                <a:ea typeface="+mn-ea"/>
                <a:cs typeface="+mn-cs"/>
              </a:rPr>
              <a:t> a </a:t>
            </a:r>
            <a:r>
              <a:rPr kumimoji="1" lang="da-DK" sz="1200" b="0" i="0" u="none" strike="noStrike" kern="1200" baseline="0" dirty="0" err="1" smtClean="0">
                <a:solidFill>
                  <a:schemeClr val="tx1"/>
                </a:solidFill>
                <a:latin typeface="Times New Roman" pitchFamily="33" charset="0"/>
                <a:ea typeface="+mn-ea"/>
                <a:cs typeface="+mn-cs"/>
              </a:rPr>
              <a:t>particular</a:t>
            </a:r>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smtClean="0">
                <a:solidFill>
                  <a:schemeClr val="tx1"/>
                </a:solidFill>
                <a:latin typeface="Times New Roman" pitchFamily="33" charset="0"/>
                <a:ea typeface="+mn-ea"/>
                <a:cs typeface="+mn-cs"/>
              </a:rPr>
              <a:t>line. If the 8-bit tag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matches the tag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currently</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stored</a:t>
            </a:r>
            <a:r>
              <a:rPr kumimoji="1" lang="da-DK" sz="1200" b="0" i="0" u="none" strike="noStrike" kern="1200" baseline="0" dirty="0" smtClean="0">
                <a:solidFill>
                  <a:schemeClr val="tx1"/>
                </a:solidFill>
                <a:latin typeface="Times New Roman" pitchFamily="33" charset="0"/>
                <a:ea typeface="+mn-ea"/>
                <a:cs typeface="+mn-cs"/>
              </a:rPr>
              <a:t> in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line, </a:t>
            </a:r>
            <a:r>
              <a:rPr kumimoji="1" lang="da-DK" sz="1200" b="0" i="0" u="none" strike="noStrike" kern="1200" baseline="0" dirty="0" err="1" smtClean="0">
                <a:solidFill>
                  <a:schemeClr val="tx1"/>
                </a:solidFill>
                <a:latin typeface="Times New Roman" pitchFamily="33" charset="0"/>
                <a:ea typeface="+mn-ea"/>
                <a:cs typeface="+mn-cs"/>
              </a:rPr>
              <a:t>then</a:t>
            </a:r>
            <a:r>
              <a:rPr kumimoji="1" lang="da-DK" sz="1200" b="0" i="0" u="none" strike="noStrike" kern="1200" baseline="0" dirty="0" smtClean="0">
                <a:solidFill>
                  <a:schemeClr val="tx1"/>
                </a:solidFill>
                <a:latin typeface="Times New Roman" pitchFamily="33" charset="0"/>
                <a:ea typeface="+mn-ea"/>
                <a:cs typeface="+mn-cs"/>
              </a:rPr>
              <a:t> the 2-bit </a:t>
            </a:r>
            <a:r>
              <a:rPr kumimoji="1" lang="da-DK" sz="1200" b="0" i="0" u="none" strike="noStrike" kern="1200" baseline="0" dirty="0" err="1" smtClean="0">
                <a:solidFill>
                  <a:schemeClr val="tx1"/>
                </a:solidFill>
                <a:latin typeface="Times New Roman" pitchFamily="33" charset="0"/>
                <a:ea typeface="+mn-ea"/>
                <a:cs typeface="+mn-cs"/>
              </a:rPr>
              <a:t>word</a:t>
            </a:r>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is </a:t>
            </a:r>
            <a:r>
              <a:rPr kumimoji="1" lang="da-DK" sz="1200" b="0" i="0" u="none" strike="noStrike" kern="1200" baseline="0" dirty="0" err="1" smtClean="0">
                <a:solidFill>
                  <a:schemeClr val="tx1"/>
                </a:solidFill>
                <a:latin typeface="Times New Roman" pitchFamily="33" charset="0"/>
                <a:ea typeface="+mn-ea"/>
                <a:cs typeface="+mn-cs"/>
              </a:rPr>
              <a:t>used</a:t>
            </a:r>
            <a:r>
              <a:rPr kumimoji="1" lang="da-DK" sz="1200" b="0" i="0" u="none" strike="noStrike" kern="1200" baseline="0" dirty="0" smtClean="0">
                <a:solidFill>
                  <a:schemeClr val="tx1"/>
                </a:solidFill>
                <a:latin typeface="Times New Roman" pitchFamily="33" charset="0"/>
                <a:ea typeface="+mn-ea"/>
                <a:cs typeface="+mn-cs"/>
              </a:rPr>
              <a:t> to </a:t>
            </a:r>
            <a:r>
              <a:rPr kumimoji="1" lang="da-DK" sz="1200" b="0" i="0" u="none" strike="noStrike" kern="1200" baseline="0" dirty="0" err="1" smtClean="0">
                <a:solidFill>
                  <a:schemeClr val="tx1"/>
                </a:solidFill>
                <a:latin typeface="Times New Roman" pitchFamily="33" charset="0"/>
                <a:ea typeface="+mn-ea"/>
                <a:cs typeface="+mn-cs"/>
              </a:rPr>
              <a:t>select</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one</a:t>
            </a:r>
            <a:r>
              <a:rPr kumimoji="1" lang="da-DK" sz="1200" b="0" i="0" u="none" strike="noStrike" kern="1200" baseline="0" dirty="0" smtClean="0">
                <a:solidFill>
                  <a:schemeClr val="tx1"/>
                </a:solidFill>
                <a:latin typeface="Times New Roman" pitchFamily="33" charset="0"/>
                <a:ea typeface="+mn-ea"/>
                <a:cs typeface="+mn-cs"/>
              </a:rPr>
              <a:t> of the 4 bytes in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line. </a:t>
            </a:r>
            <a:r>
              <a:rPr kumimoji="1" lang="da-DK" sz="1200" b="0" i="0" u="none" strike="noStrike" kern="1200" baseline="0" dirty="0" err="1" smtClean="0">
                <a:solidFill>
                  <a:schemeClr val="tx1"/>
                </a:solidFill>
                <a:latin typeface="Times New Roman" pitchFamily="33" charset="0"/>
                <a:ea typeface="+mn-ea"/>
                <a:cs typeface="+mn-cs"/>
              </a:rPr>
              <a:t>Otherwise</a:t>
            </a:r>
            <a:r>
              <a:rPr kumimoji="1" lang="da-DK" sz="1200" b="0" i="0" u="none" strike="noStrike" kern="1200" baseline="0" dirty="0" smtClean="0">
                <a:solidFill>
                  <a:schemeClr val="tx1"/>
                </a:solidFill>
                <a:latin typeface="Times New Roman" pitchFamily="33" charset="0"/>
                <a:ea typeface="+mn-ea"/>
                <a:cs typeface="+mn-cs"/>
              </a:rPr>
              <a:t>, the 22-bit tag-plus-line</a:t>
            </a:r>
          </a:p>
          <a:p>
            <a:r>
              <a:rPr kumimoji="1" lang="da-DK" sz="1200" b="0" i="0" u="none" strike="noStrike" kern="1200" baseline="0" dirty="0" err="1" smtClean="0">
                <a:solidFill>
                  <a:schemeClr val="tx1"/>
                </a:solidFill>
                <a:latin typeface="Times New Roman" pitchFamily="33" charset="0"/>
                <a:ea typeface="+mn-ea"/>
                <a:cs typeface="+mn-cs"/>
              </a:rPr>
              <a:t>field</a:t>
            </a:r>
            <a:r>
              <a:rPr kumimoji="1" lang="da-DK" sz="1200" b="0" i="0" u="none" strike="noStrike" kern="1200" baseline="0" dirty="0" smtClean="0">
                <a:solidFill>
                  <a:schemeClr val="tx1"/>
                </a:solidFill>
                <a:latin typeface="Times New Roman" pitchFamily="33" charset="0"/>
                <a:ea typeface="+mn-ea"/>
                <a:cs typeface="+mn-cs"/>
              </a:rPr>
              <a:t> is </a:t>
            </a:r>
            <a:r>
              <a:rPr kumimoji="1" lang="da-DK" sz="1200" b="0" i="0" u="none" strike="noStrike" kern="1200" baseline="0" dirty="0" err="1" smtClean="0">
                <a:solidFill>
                  <a:schemeClr val="tx1"/>
                </a:solidFill>
                <a:latin typeface="Times New Roman" pitchFamily="33" charset="0"/>
                <a:ea typeface="+mn-ea"/>
                <a:cs typeface="+mn-cs"/>
              </a:rPr>
              <a:t>used</a:t>
            </a:r>
            <a:r>
              <a:rPr kumimoji="1" lang="da-DK" sz="1200" b="0" i="0" u="none" strike="noStrike" kern="1200" baseline="0" dirty="0" smtClean="0">
                <a:solidFill>
                  <a:schemeClr val="tx1"/>
                </a:solidFill>
                <a:latin typeface="Times New Roman" pitchFamily="33" charset="0"/>
                <a:ea typeface="+mn-ea"/>
                <a:cs typeface="+mn-cs"/>
              </a:rPr>
              <a:t> to </a:t>
            </a:r>
            <a:r>
              <a:rPr kumimoji="1" lang="da-DK" sz="1200" b="0" i="0" u="none" strike="noStrike" kern="1200" baseline="0" dirty="0" err="1" smtClean="0">
                <a:solidFill>
                  <a:schemeClr val="tx1"/>
                </a:solidFill>
                <a:latin typeface="Times New Roman" pitchFamily="33" charset="0"/>
                <a:ea typeface="+mn-ea"/>
                <a:cs typeface="+mn-cs"/>
              </a:rPr>
              <a:t>fetch</a:t>
            </a:r>
            <a:r>
              <a:rPr kumimoji="1" lang="da-DK" sz="1200" b="0" i="0" u="none" strike="noStrike" kern="1200" baseline="0" dirty="0" smtClean="0">
                <a:solidFill>
                  <a:schemeClr val="tx1"/>
                </a:solidFill>
                <a:latin typeface="Times New Roman" pitchFamily="33" charset="0"/>
                <a:ea typeface="+mn-ea"/>
                <a:cs typeface="+mn-cs"/>
              </a:rPr>
              <a:t> a </a:t>
            </a:r>
            <a:r>
              <a:rPr kumimoji="1" lang="da-DK" sz="1200" b="0" i="0" u="none" strike="noStrike" kern="1200" baseline="0" dirty="0" err="1" smtClean="0">
                <a:solidFill>
                  <a:schemeClr val="tx1"/>
                </a:solidFill>
                <a:latin typeface="Times New Roman" pitchFamily="33" charset="0"/>
                <a:ea typeface="+mn-ea"/>
                <a:cs typeface="+mn-cs"/>
              </a:rPr>
              <a:t>block</a:t>
            </a:r>
            <a:r>
              <a:rPr kumimoji="1" lang="da-DK" sz="1200" b="0" i="0" u="none" strike="noStrike" kern="1200" baseline="0" dirty="0" smtClean="0">
                <a:solidFill>
                  <a:schemeClr val="tx1"/>
                </a:solidFill>
                <a:latin typeface="Times New Roman" pitchFamily="33" charset="0"/>
                <a:ea typeface="+mn-ea"/>
                <a:cs typeface="+mn-cs"/>
              </a:rPr>
              <a:t> from </a:t>
            </a:r>
            <a:r>
              <a:rPr kumimoji="1" lang="da-DK" sz="1200" b="0" i="0" u="none" strike="noStrike" kern="1200" baseline="0" dirty="0" err="1" smtClean="0">
                <a:solidFill>
                  <a:schemeClr val="tx1"/>
                </a:solidFill>
                <a:latin typeface="Times New Roman" pitchFamily="33" charset="0"/>
                <a:ea typeface="+mn-ea"/>
                <a:cs typeface="+mn-cs"/>
              </a:rPr>
              <a:t>main</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memory</a:t>
            </a:r>
            <a:r>
              <a:rPr kumimoji="1" lang="da-DK" sz="1200" b="0" i="0" u="none" strike="noStrike" kern="1200" baseline="0" dirty="0" smtClean="0">
                <a:solidFill>
                  <a:schemeClr val="tx1"/>
                </a:solidFill>
                <a:latin typeface="Times New Roman" pitchFamily="33" charset="0"/>
                <a:ea typeface="+mn-ea"/>
                <a:cs typeface="+mn-cs"/>
              </a:rPr>
              <a:t>. The </a:t>
            </a:r>
            <a:r>
              <a:rPr kumimoji="1" lang="da-DK" sz="1200" b="0" i="0" u="none" strike="noStrike" kern="1200" baseline="0" dirty="0" err="1" smtClean="0">
                <a:solidFill>
                  <a:schemeClr val="tx1"/>
                </a:solidFill>
                <a:latin typeface="Times New Roman" pitchFamily="33" charset="0"/>
                <a:ea typeface="+mn-ea"/>
                <a:cs typeface="+mn-cs"/>
              </a:rPr>
              <a:t>actual</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address</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is </a:t>
            </a:r>
            <a:r>
              <a:rPr kumimoji="1" lang="da-DK" sz="1200" b="0" i="0" u="none" strike="noStrike" kern="1200" baseline="0" dirty="0" err="1" smtClean="0">
                <a:solidFill>
                  <a:schemeClr val="tx1"/>
                </a:solidFill>
                <a:latin typeface="Times New Roman" pitchFamily="33" charset="0"/>
                <a:ea typeface="+mn-ea"/>
                <a:cs typeface="+mn-cs"/>
              </a:rPr>
              <a:t>used</a:t>
            </a:r>
            <a:r>
              <a:rPr kumimoji="1" lang="da-DK" sz="1200" b="0" i="0" u="none" strike="noStrike" kern="1200" baseline="0" dirty="0" smtClean="0">
                <a:solidFill>
                  <a:schemeClr val="tx1"/>
                </a:solidFill>
                <a:latin typeface="Times New Roman" pitchFamily="33" charset="0"/>
                <a:ea typeface="+mn-ea"/>
                <a:cs typeface="+mn-cs"/>
              </a:rPr>
              <a:t> for the </a:t>
            </a:r>
            <a:r>
              <a:rPr kumimoji="1" lang="da-DK" sz="1200" b="0" i="0" u="none" strike="noStrike" kern="1200" baseline="0" dirty="0" err="1" smtClean="0">
                <a:solidFill>
                  <a:schemeClr val="tx1"/>
                </a:solidFill>
                <a:latin typeface="Times New Roman" pitchFamily="33" charset="0"/>
                <a:ea typeface="+mn-ea"/>
                <a:cs typeface="+mn-cs"/>
              </a:rPr>
              <a:t>fetch</a:t>
            </a:r>
            <a:r>
              <a:rPr kumimoji="1" lang="da-DK" sz="1200" b="0" i="0" u="none" strike="noStrike" kern="1200" baseline="0" dirty="0" smtClean="0">
                <a:solidFill>
                  <a:schemeClr val="tx1"/>
                </a:solidFill>
                <a:latin typeface="Times New Roman" pitchFamily="33" charset="0"/>
                <a:ea typeface="+mn-ea"/>
                <a:cs typeface="+mn-cs"/>
              </a:rPr>
              <a:t> is the 22-bit</a:t>
            </a:r>
          </a:p>
          <a:p>
            <a:r>
              <a:rPr kumimoji="1" lang="da-DK" sz="1200" b="0" i="0" u="none" strike="noStrike" kern="1200" baseline="0" dirty="0" smtClean="0">
                <a:solidFill>
                  <a:schemeClr val="tx1"/>
                </a:solidFill>
                <a:latin typeface="Times New Roman" pitchFamily="33" charset="0"/>
                <a:ea typeface="+mn-ea"/>
                <a:cs typeface="+mn-cs"/>
              </a:rPr>
              <a:t>tag-plus-line </a:t>
            </a:r>
            <a:r>
              <a:rPr kumimoji="1" lang="da-DK" sz="1200" b="0" i="0" u="none" strike="noStrike" kern="1200" baseline="0" dirty="0" err="1" smtClean="0">
                <a:solidFill>
                  <a:schemeClr val="tx1"/>
                </a:solidFill>
                <a:latin typeface="Times New Roman" pitchFamily="33" charset="0"/>
                <a:ea typeface="+mn-ea"/>
                <a:cs typeface="+mn-cs"/>
              </a:rPr>
              <a:t>concatenated</a:t>
            </a:r>
            <a:r>
              <a:rPr kumimoji="1" lang="da-DK" sz="1200" b="0" i="0" u="none" strike="noStrike" kern="1200" baseline="0" dirty="0" smtClean="0">
                <a:solidFill>
                  <a:schemeClr val="tx1"/>
                </a:solidFill>
                <a:latin typeface="Times New Roman" pitchFamily="33" charset="0"/>
                <a:ea typeface="+mn-ea"/>
                <a:cs typeface="+mn-cs"/>
              </a:rPr>
              <a:t> with </a:t>
            </a:r>
            <a:r>
              <a:rPr kumimoji="1" lang="da-DK" sz="1200" b="0" i="0" u="none" strike="noStrike" kern="1200" baseline="0" dirty="0" err="1" smtClean="0">
                <a:solidFill>
                  <a:schemeClr val="tx1"/>
                </a:solidFill>
                <a:latin typeface="Times New Roman" pitchFamily="33" charset="0"/>
                <a:ea typeface="+mn-ea"/>
                <a:cs typeface="+mn-cs"/>
              </a:rPr>
              <a:t>two</a:t>
            </a:r>
            <a:r>
              <a:rPr kumimoji="1" lang="da-DK" sz="1200" b="0" i="0" u="none" strike="noStrike" kern="1200" baseline="0" dirty="0" smtClean="0">
                <a:solidFill>
                  <a:schemeClr val="tx1"/>
                </a:solidFill>
                <a:latin typeface="Times New Roman" pitchFamily="33" charset="0"/>
                <a:ea typeface="+mn-ea"/>
                <a:cs typeface="+mn-cs"/>
              </a:rPr>
              <a:t> 0 bits, so </a:t>
            </a:r>
            <a:r>
              <a:rPr kumimoji="1" lang="da-DK" sz="1200" b="0" i="0" u="none" strike="noStrike" kern="1200" baseline="0" dirty="0" err="1" smtClean="0">
                <a:solidFill>
                  <a:schemeClr val="tx1"/>
                </a:solidFill>
                <a:latin typeface="Times New Roman" pitchFamily="33" charset="0"/>
                <a:ea typeface="+mn-ea"/>
                <a:cs typeface="+mn-cs"/>
              </a:rPr>
              <a:t>that</a:t>
            </a:r>
            <a:r>
              <a:rPr kumimoji="1" lang="da-DK" sz="1200" b="0" i="0" u="none" strike="noStrike" kern="1200" baseline="0" dirty="0" smtClean="0">
                <a:solidFill>
                  <a:schemeClr val="tx1"/>
                </a:solidFill>
                <a:latin typeface="Times New Roman" pitchFamily="33" charset="0"/>
                <a:ea typeface="+mn-ea"/>
                <a:cs typeface="+mn-cs"/>
              </a:rPr>
              <a:t> 4 bytes </a:t>
            </a:r>
            <a:r>
              <a:rPr kumimoji="1" lang="da-DK" sz="1200" b="0" i="0" u="none" strike="noStrike" kern="1200" baseline="0" dirty="0" err="1" smtClean="0">
                <a:solidFill>
                  <a:schemeClr val="tx1"/>
                </a:solidFill>
                <a:latin typeface="Times New Roman" pitchFamily="33" charset="0"/>
                <a:ea typeface="+mn-ea"/>
                <a:cs typeface="+mn-cs"/>
              </a:rPr>
              <a:t>are</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fetched</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starting</a:t>
            </a:r>
            <a:r>
              <a:rPr kumimoji="1" lang="da-DK" sz="1200" b="0" i="0" u="none" strike="noStrike" kern="1200" baseline="0" dirty="0" smtClean="0">
                <a:solidFill>
                  <a:schemeClr val="tx1"/>
                </a:solidFill>
                <a:latin typeface="Times New Roman" pitchFamily="33" charset="0"/>
                <a:ea typeface="+mn-ea"/>
                <a:cs typeface="+mn-cs"/>
              </a:rPr>
              <a:t> on a </a:t>
            </a:r>
            <a:r>
              <a:rPr kumimoji="1" lang="da-DK" sz="1200" b="0" i="0" u="none" strike="noStrike" kern="1200" baseline="0" dirty="0" err="1" smtClean="0">
                <a:solidFill>
                  <a:schemeClr val="tx1"/>
                </a:solidFill>
                <a:latin typeface="Times New Roman" pitchFamily="33" charset="0"/>
                <a:ea typeface="+mn-ea"/>
                <a:cs typeface="+mn-cs"/>
              </a:rPr>
              <a:t>block</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boundary</a:t>
            </a:r>
            <a:r>
              <a:rPr kumimoji="1" lang="da-DK" sz="1200" b="0" i="0" u="none" strike="noStrike" kern="1200" baseline="0" dirty="0" smtClean="0">
                <a:solidFill>
                  <a:schemeClr val="tx1"/>
                </a:solidFill>
                <a:latin typeface="Times New Roman" pitchFamily="33" charset="0"/>
                <a:ea typeface="+mn-ea"/>
                <a:cs typeface="+mn-cs"/>
              </a:rPr>
              <a:t>.</a:t>
            </a:r>
          </a:p>
          <a:p>
            <a:endParaRPr kumimoji="1" lang="da-DK"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The effect of this mapping is that blocks of main memory are assigned to lines</a:t>
            </a:r>
          </a:p>
          <a:p>
            <a:r>
              <a:rPr kumimoji="1" lang="en-US" sz="1200" b="0" i="0" u="none" strike="noStrike" kern="1200" baseline="0" dirty="0" smtClean="0">
                <a:solidFill>
                  <a:schemeClr val="tx1"/>
                </a:solidFill>
                <a:latin typeface="Times New Roman" pitchFamily="33" charset="0"/>
                <a:ea typeface="+mn-ea"/>
                <a:cs typeface="+mn-cs"/>
              </a:rPr>
              <a:t>of the cache as follows:</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Cache line 	Main memory blocks assigned</a:t>
            </a:r>
          </a:p>
          <a:p>
            <a:r>
              <a:rPr kumimoji="1" lang="en-US" sz="1200" b="0" i="0" u="none" strike="noStrike" kern="1200" baseline="0" dirty="0" smtClean="0">
                <a:solidFill>
                  <a:schemeClr val="tx1"/>
                </a:solidFill>
                <a:latin typeface="Times New Roman" pitchFamily="33" charset="0"/>
                <a:ea typeface="+mn-ea"/>
                <a:cs typeface="+mn-cs"/>
              </a:rPr>
              <a:t>0 	0, </a:t>
            </a:r>
            <a:r>
              <a:rPr kumimoji="1" lang="en-US" sz="1200" b="1" i="0" u="none" strike="noStrike" kern="1200" baseline="0" dirty="0" smtClean="0">
                <a:solidFill>
                  <a:schemeClr val="tx1"/>
                </a:solidFill>
                <a:latin typeface="Times New Roman" pitchFamily="33" charset="0"/>
                <a:ea typeface="+mn-ea"/>
                <a:cs typeface="+mn-cs"/>
              </a:rPr>
              <a:t>m</a:t>
            </a:r>
            <a:r>
              <a:rPr kumimoji="1" lang="en-US" sz="1200" b="0" i="0" u="none" strike="noStrike" kern="1200" baseline="0" dirty="0" smtClean="0">
                <a:solidFill>
                  <a:schemeClr val="tx1"/>
                </a:solidFill>
                <a:latin typeface="Times New Roman" pitchFamily="33" charset="0"/>
                <a:ea typeface="+mn-ea"/>
                <a:cs typeface="+mn-cs"/>
              </a:rPr>
              <a:t>, 2</a:t>
            </a:r>
            <a:r>
              <a:rPr kumimoji="1" lang="en-US" sz="1200" b="1" i="0" u="none" strike="noStrike" kern="1200" baseline="0" dirty="0" smtClean="0">
                <a:solidFill>
                  <a:schemeClr val="tx1"/>
                </a:solidFill>
                <a:latin typeface="Times New Roman" pitchFamily="33" charset="0"/>
                <a:ea typeface="+mn-ea"/>
                <a:cs typeface="+mn-cs"/>
              </a:rPr>
              <a:t>m</a:t>
            </a:r>
            <a:r>
              <a:rPr kumimoji="1" lang="en-US" sz="1200" b="0" i="0" u="none" strike="noStrike" kern="1200" baseline="0" dirty="0" smtClean="0">
                <a:solidFill>
                  <a:schemeClr val="tx1"/>
                </a:solidFill>
                <a:latin typeface="Times New Roman" pitchFamily="33" charset="0"/>
                <a:ea typeface="+mn-ea"/>
                <a:cs typeface="+mn-cs"/>
              </a:rPr>
              <a:t>, </a:t>
            </a:r>
            <a:r>
              <a:rPr kumimoji="1" lang="en-US" sz="1200" b="1" i="0" u="none" strike="noStrike" kern="1200" baseline="0" dirty="0" smtClean="0">
                <a:solidFill>
                  <a:schemeClr val="tx1"/>
                </a:solidFill>
                <a:latin typeface="Times New Roman" pitchFamily="33" charset="0"/>
                <a:ea typeface="+mn-ea"/>
                <a:cs typeface="+mn-cs"/>
              </a:rPr>
              <a:t>c</a:t>
            </a:r>
            <a:r>
              <a:rPr kumimoji="1" lang="en-US" sz="1200" b="0" i="0" u="none" strike="noStrike" kern="1200" baseline="0" dirty="0" smtClean="0">
                <a:solidFill>
                  <a:schemeClr val="tx1"/>
                </a:solidFill>
                <a:latin typeface="Times New Roman" pitchFamily="33" charset="0"/>
                <a:ea typeface="+mn-ea"/>
                <a:cs typeface="+mn-cs"/>
              </a:rPr>
              <a:t>, 2</a:t>
            </a:r>
            <a:r>
              <a:rPr kumimoji="1" lang="en-US" sz="1200" b="1" i="0" u="none" strike="noStrike" kern="1200" baseline="30000" dirty="0" smtClean="0">
                <a:solidFill>
                  <a:schemeClr val="tx1"/>
                </a:solidFill>
                <a:latin typeface="Times New Roman" pitchFamily="33" charset="0"/>
                <a:ea typeface="+mn-ea"/>
                <a:cs typeface="+mn-cs"/>
              </a:rPr>
              <a:t>s</a:t>
            </a:r>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a:t>
            </a:r>
            <a:r>
              <a:rPr kumimoji="1" lang="en-US" sz="1200" b="1" i="0" u="none" strike="noStrike" kern="1200" baseline="0" dirty="0" smtClean="0">
                <a:solidFill>
                  <a:schemeClr val="tx1"/>
                </a:solidFill>
                <a:latin typeface="Times New Roman" pitchFamily="33" charset="0"/>
                <a:ea typeface="+mn-ea"/>
                <a:cs typeface="+mn-cs"/>
              </a:rPr>
              <a:t>m</a:t>
            </a:r>
          </a:p>
          <a:p>
            <a:r>
              <a:rPr kumimoji="1" lang="en-US" sz="1200" b="0" i="0" u="none" strike="noStrike" kern="1200" baseline="0" dirty="0" smtClean="0">
                <a:solidFill>
                  <a:schemeClr val="tx1"/>
                </a:solidFill>
                <a:latin typeface="Times New Roman" pitchFamily="33" charset="0"/>
                <a:ea typeface="+mn-ea"/>
                <a:cs typeface="+mn-cs"/>
              </a:rPr>
              <a:t>1 	1, </a:t>
            </a:r>
            <a:r>
              <a:rPr kumimoji="1" lang="en-US" sz="1200" b="1" i="0" u="none" strike="noStrike" kern="1200" baseline="0" dirty="0" smtClean="0">
                <a:solidFill>
                  <a:schemeClr val="tx1"/>
                </a:solidFill>
                <a:latin typeface="Times New Roman" pitchFamily="33" charset="0"/>
                <a:ea typeface="+mn-ea"/>
                <a:cs typeface="+mn-cs"/>
              </a:rPr>
              <a:t>m </a:t>
            </a:r>
            <a:r>
              <a:rPr kumimoji="1" lang="en-US" sz="1200" b="0" i="0" u="none" strike="noStrike" kern="1200" baseline="0" dirty="0" smtClean="0">
                <a:solidFill>
                  <a:schemeClr val="tx1"/>
                </a:solidFill>
                <a:latin typeface="Times New Roman" pitchFamily="33" charset="0"/>
                <a:ea typeface="+mn-ea"/>
                <a:cs typeface="+mn-cs"/>
              </a:rPr>
              <a:t>+ 1, 2</a:t>
            </a:r>
            <a:r>
              <a:rPr kumimoji="1" lang="en-US" sz="1200" b="1" i="0" u="none" strike="noStrike" kern="1200" baseline="0" dirty="0" smtClean="0">
                <a:solidFill>
                  <a:schemeClr val="tx1"/>
                </a:solidFill>
                <a:latin typeface="Times New Roman" pitchFamily="33" charset="0"/>
                <a:ea typeface="+mn-ea"/>
                <a:cs typeface="+mn-cs"/>
              </a:rPr>
              <a:t>m </a:t>
            </a:r>
            <a:r>
              <a:rPr kumimoji="1" lang="en-US" sz="1200" b="0" i="0" u="none" strike="noStrike" kern="1200" baseline="0" dirty="0" smtClean="0">
                <a:solidFill>
                  <a:schemeClr val="tx1"/>
                </a:solidFill>
                <a:latin typeface="Times New Roman" pitchFamily="33" charset="0"/>
                <a:ea typeface="+mn-ea"/>
                <a:cs typeface="+mn-cs"/>
              </a:rPr>
              <a:t>+ 1, </a:t>
            </a:r>
            <a:r>
              <a:rPr kumimoji="1" lang="en-US" sz="1200" b="1" i="0" u="none" strike="noStrike" kern="1200" baseline="0" dirty="0" smtClean="0">
                <a:solidFill>
                  <a:schemeClr val="tx1"/>
                </a:solidFill>
                <a:latin typeface="Times New Roman" pitchFamily="33" charset="0"/>
                <a:ea typeface="+mn-ea"/>
                <a:cs typeface="+mn-cs"/>
              </a:rPr>
              <a:t>c</a:t>
            </a:r>
            <a:r>
              <a:rPr kumimoji="1" lang="en-US" sz="1200" b="0" i="0" u="none" strike="noStrike" kern="1200" baseline="0" dirty="0" smtClean="0">
                <a:solidFill>
                  <a:schemeClr val="tx1"/>
                </a:solidFill>
                <a:latin typeface="Times New Roman" pitchFamily="33" charset="0"/>
                <a:ea typeface="+mn-ea"/>
                <a:cs typeface="+mn-cs"/>
              </a:rPr>
              <a:t>, 2</a:t>
            </a:r>
            <a:r>
              <a:rPr kumimoji="1" lang="en-US" sz="1200" b="1" i="0" u="none" strike="noStrike" kern="1200" baseline="30000" dirty="0" smtClean="0">
                <a:solidFill>
                  <a:schemeClr val="tx1"/>
                </a:solidFill>
                <a:latin typeface="Times New Roman" pitchFamily="33" charset="0"/>
                <a:ea typeface="+mn-ea"/>
                <a:cs typeface="+mn-cs"/>
              </a:rPr>
              <a:t>s</a:t>
            </a:r>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a:t>
            </a:r>
            <a:r>
              <a:rPr kumimoji="1" lang="en-US" sz="1200" b="1" i="0" u="none" strike="noStrike" kern="1200" baseline="0" dirty="0" smtClean="0">
                <a:solidFill>
                  <a:schemeClr val="tx1"/>
                </a:solidFill>
                <a:latin typeface="Times New Roman" pitchFamily="33" charset="0"/>
                <a:ea typeface="+mn-ea"/>
                <a:cs typeface="+mn-cs"/>
              </a:rPr>
              <a:t>m </a:t>
            </a:r>
            <a:r>
              <a:rPr kumimoji="1" lang="en-US" sz="1200" b="0" i="0" u="none" strike="noStrike" kern="1200" baseline="0" dirty="0" smtClean="0">
                <a:solidFill>
                  <a:schemeClr val="tx1"/>
                </a:solidFill>
                <a:latin typeface="Times New Roman" pitchFamily="33" charset="0"/>
                <a:ea typeface="+mn-ea"/>
                <a:cs typeface="+mn-cs"/>
              </a:rPr>
              <a:t>+ 1</a:t>
            </a:r>
          </a:p>
          <a:p>
            <a:r>
              <a:rPr kumimoji="1" lang="da-DK" sz="1200" b="1" i="0" u="none" strike="noStrike" kern="1200" baseline="0" dirty="0" smtClean="0">
                <a:solidFill>
                  <a:schemeClr val="tx1"/>
                </a:solidFill>
                <a:latin typeface="Times New Roman" pitchFamily="33" charset="0"/>
                <a:ea typeface="+mn-ea"/>
                <a:cs typeface="+mn-cs"/>
              </a:rPr>
              <a:t>.	.</a:t>
            </a:r>
          </a:p>
          <a:p>
            <a:r>
              <a:rPr kumimoji="1" lang="da-DK" sz="1200" b="1" i="0" u="none" strike="noStrike" kern="1200" baseline="0" dirty="0" smtClean="0">
                <a:solidFill>
                  <a:schemeClr val="tx1"/>
                </a:solidFill>
                <a:latin typeface="Times New Roman" pitchFamily="33" charset="0"/>
                <a:ea typeface="+mn-ea"/>
                <a:cs typeface="+mn-cs"/>
              </a:rPr>
              <a:t>.	.</a:t>
            </a:r>
          </a:p>
          <a:p>
            <a:r>
              <a:rPr kumimoji="1" lang="da-DK" sz="1200" b="1" i="0" u="none" strike="noStrike" kern="1200" baseline="0" dirty="0" smtClean="0">
                <a:solidFill>
                  <a:schemeClr val="tx1"/>
                </a:solidFill>
                <a:latin typeface="Times New Roman" pitchFamily="33" charset="0"/>
                <a:ea typeface="+mn-ea"/>
                <a:cs typeface="+mn-cs"/>
              </a:rPr>
              <a:t>.	.</a:t>
            </a:r>
          </a:p>
          <a:p>
            <a:r>
              <a:rPr kumimoji="1" lang="da-DK" sz="1200" b="1" i="0" u="none" strike="noStrike" kern="1200" baseline="0" dirty="0" smtClean="0">
                <a:solidFill>
                  <a:schemeClr val="tx1"/>
                </a:solidFill>
                <a:latin typeface="Times New Roman" pitchFamily="33" charset="0"/>
                <a:ea typeface="+mn-ea"/>
                <a:cs typeface="+mn-cs"/>
              </a:rPr>
              <a:t>m </a:t>
            </a:r>
            <a:r>
              <a:rPr kumimoji="1" lang="da-DK" sz="1200" b="0" i="0" u="none" strike="noStrike" kern="1200" baseline="0" dirty="0" smtClean="0">
                <a:solidFill>
                  <a:schemeClr val="tx1"/>
                </a:solidFill>
                <a:latin typeface="Times New Roman" pitchFamily="33" charset="0"/>
                <a:ea typeface="+mn-ea"/>
                <a:cs typeface="+mn-cs"/>
              </a:rPr>
              <a:t>- 1 	</a:t>
            </a:r>
            <a:r>
              <a:rPr kumimoji="1" lang="da-DK" sz="1200" b="1" i="0" u="none" strike="noStrike" kern="1200" baseline="0" dirty="0" smtClean="0">
                <a:solidFill>
                  <a:schemeClr val="tx1"/>
                </a:solidFill>
                <a:latin typeface="Times New Roman" pitchFamily="33" charset="0"/>
                <a:ea typeface="+mn-ea"/>
                <a:cs typeface="+mn-cs"/>
              </a:rPr>
              <a:t>m </a:t>
            </a:r>
            <a:r>
              <a:rPr kumimoji="1" lang="da-DK" sz="1200" b="0" i="0" u="none" strike="noStrike" kern="1200" baseline="0" dirty="0" smtClean="0">
                <a:solidFill>
                  <a:schemeClr val="tx1"/>
                </a:solidFill>
                <a:latin typeface="Times New Roman" pitchFamily="33" charset="0"/>
                <a:ea typeface="+mn-ea"/>
                <a:cs typeface="+mn-cs"/>
              </a:rPr>
              <a:t>- 1, 2</a:t>
            </a:r>
            <a:r>
              <a:rPr kumimoji="1" lang="da-DK" sz="1200" b="1" i="0" u="none" strike="noStrike" kern="1200" baseline="0" dirty="0" smtClean="0">
                <a:solidFill>
                  <a:schemeClr val="tx1"/>
                </a:solidFill>
                <a:latin typeface="Times New Roman" pitchFamily="33" charset="0"/>
                <a:ea typeface="+mn-ea"/>
                <a:cs typeface="+mn-cs"/>
              </a:rPr>
              <a:t>m </a:t>
            </a:r>
            <a:r>
              <a:rPr kumimoji="1" lang="da-DK" sz="1200" b="0" i="0" u="none" strike="noStrike" kern="1200" baseline="0" dirty="0" smtClean="0">
                <a:solidFill>
                  <a:schemeClr val="tx1"/>
                </a:solidFill>
                <a:latin typeface="Times New Roman" pitchFamily="33" charset="0"/>
                <a:ea typeface="+mn-ea"/>
                <a:cs typeface="+mn-cs"/>
              </a:rPr>
              <a:t>- 1, 3</a:t>
            </a:r>
            <a:r>
              <a:rPr kumimoji="1" lang="da-DK" sz="1200" b="1" i="0" u="none" strike="noStrike" kern="1200" baseline="0" dirty="0" smtClean="0">
                <a:solidFill>
                  <a:schemeClr val="tx1"/>
                </a:solidFill>
                <a:latin typeface="Times New Roman" pitchFamily="33" charset="0"/>
                <a:ea typeface="+mn-ea"/>
                <a:cs typeface="+mn-cs"/>
              </a:rPr>
              <a:t>m </a:t>
            </a:r>
            <a:r>
              <a:rPr kumimoji="1" lang="da-DK" sz="1200" b="0" i="0" u="none" strike="noStrike" kern="1200" baseline="0" dirty="0" smtClean="0">
                <a:solidFill>
                  <a:schemeClr val="tx1"/>
                </a:solidFill>
                <a:latin typeface="Times New Roman" pitchFamily="33" charset="0"/>
                <a:ea typeface="+mn-ea"/>
                <a:cs typeface="+mn-cs"/>
              </a:rPr>
              <a:t>- 1, </a:t>
            </a:r>
            <a:r>
              <a:rPr kumimoji="1" lang="da-DK" sz="1200" b="1" i="0" u="none" strike="noStrike" kern="1200" baseline="0" dirty="0" smtClean="0">
                <a:solidFill>
                  <a:schemeClr val="tx1"/>
                </a:solidFill>
                <a:latin typeface="Times New Roman" pitchFamily="33" charset="0"/>
                <a:ea typeface="+mn-ea"/>
                <a:cs typeface="+mn-cs"/>
              </a:rPr>
              <a:t>c</a:t>
            </a:r>
            <a:r>
              <a:rPr kumimoji="1" lang="da-DK" sz="1200" b="0" i="0" u="none" strike="noStrike" kern="1200" baseline="0" dirty="0" smtClean="0">
                <a:solidFill>
                  <a:schemeClr val="tx1"/>
                </a:solidFill>
                <a:latin typeface="Times New Roman" pitchFamily="33" charset="0"/>
                <a:ea typeface="+mn-ea"/>
                <a:cs typeface="+mn-cs"/>
              </a:rPr>
              <a:t>, 2</a:t>
            </a:r>
            <a:r>
              <a:rPr kumimoji="1" lang="da-DK" sz="1200" b="1" i="0" u="none" strike="noStrike" kern="1200" baseline="30000" dirty="0" smtClean="0">
                <a:solidFill>
                  <a:schemeClr val="tx1"/>
                </a:solidFill>
                <a:latin typeface="Times New Roman" pitchFamily="33" charset="0"/>
                <a:ea typeface="+mn-ea"/>
                <a:cs typeface="+mn-cs"/>
              </a:rPr>
              <a:t>s</a:t>
            </a:r>
            <a:r>
              <a:rPr kumimoji="1" lang="da-DK" sz="1200" b="1"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smtClean="0">
                <a:solidFill>
                  <a:schemeClr val="tx1"/>
                </a:solidFill>
                <a:latin typeface="Times New Roman" pitchFamily="33" charset="0"/>
                <a:ea typeface="+mn-ea"/>
                <a:cs typeface="+mn-cs"/>
              </a:rPr>
              <a:t>- 1</a:t>
            </a:r>
          </a:p>
          <a:p>
            <a:r>
              <a:rPr kumimoji="1" lang="da-DK" sz="1200" b="0" i="0" u="none" strike="noStrike" kern="1200" baseline="0" dirty="0" smtClean="0">
                <a:solidFill>
                  <a:schemeClr val="tx1"/>
                </a:solidFill>
                <a:latin typeface="Times New Roman" pitchFamily="33" charset="0"/>
                <a:ea typeface="+mn-ea"/>
                <a:cs typeface="+mn-cs"/>
              </a:rPr>
              <a:t> </a:t>
            </a:r>
          </a:p>
          <a:p>
            <a:r>
              <a:rPr kumimoji="1" lang="da-DK" sz="1200" b="0" i="0" u="none" strike="noStrike" kern="1200" baseline="0" dirty="0" smtClean="0">
                <a:solidFill>
                  <a:schemeClr val="tx1"/>
                </a:solidFill>
                <a:latin typeface="Times New Roman" pitchFamily="33" charset="0"/>
                <a:ea typeface="+mn-ea"/>
                <a:cs typeface="+mn-cs"/>
              </a:rPr>
              <a:t>Thus, the </a:t>
            </a:r>
            <a:r>
              <a:rPr kumimoji="1" lang="da-DK" sz="1200" b="0" i="0" u="none" strike="noStrike" kern="1200" baseline="0" dirty="0" err="1" smtClean="0">
                <a:solidFill>
                  <a:schemeClr val="tx1"/>
                </a:solidFill>
                <a:latin typeface="Times New Roman" pitchFamily="33" charset="0"/>
                <a:ea typeface="+mn-ea"/>
                <a:cs typeface="+mn-cs"/>
              </a:rPr>
              <a:t>use</a:t>
            </a:r>
            <a:r>
              <a:rPr kumimoji="1" lang="da-DK" sz="1200" b="0" i="0" u="none" strike="noStrike" kern="1200" baseline="0" dirty="0" smtClean="0">
                <a:solidFill>
                  <a:schemeClr val="tx1"/>
                </a:solidFill>
                <a:latin typeface="Times New Roman" pitchFamily="33" charset="0"/>
                <a:ea typeface="+mn-ea"/>
                <a:cs typeface="+mn-cs"/>
              </a:rPr>
              <a:t> of a portion of the </a:t>
            </a:r>
            <a:r>
              <a:rPr kumimoji="1" lang="da-DK" sz="1200" b="0" i="0" u="none" strike="noStrike" kern="1200" baseline="0" dirty="0" err="1" smtClean="0">
                <a:solidFill>
                  <a:schemeClr val="tx1"/>
                </a:solidFill>
                <a:latin typeface="Times New Roman" pitchFamily="33" charset="0"/>
                <a:ea typeface="+mn-ea"/>
                <a:cs typeface="+mn-cs"/>
              </a:rPr>
              <a:t>address</a:t>
            </a:r>
            <a:r>
              <a:rPr kumimoji="1" lang="da-DK" sz="1200" b="0" i="0" u="none" strike="noStrike" kern="1200" baseline="0" dirty="0" smtClean="0">
                <a:solidFill>
                  <a:schemeClr val="tx1"/>
                </a:solidFill>
                <a:latin typeface="Times New Roman" pitchFamily="33" charset="0"/>
                <a:ea typeface="+mn-ea"/>
                <a:cs typeface="+mn-cs"/>
              </a:rPr>
              <a:t> as a line </a:t>
            </a:r>
            <a:r>
              <a:rPr kumimoji="1" lang="da-DK" sz="1200" b="0" i="0" u="none" strike="noStrike" kern="1200" baseline="0" dirty="0" err="1" smtClean="0">
                <a:solidFill>
                  <a:schemeClr val="tx1"/>
                </a:solidFill>
                <a:latin typeface="Times New Roman" pitchFamily="33" charset="0"/>
                <a:ea typeface="+mn-ea"/>
                <a:cs typeface="+mn-cs"/>
              </a:rPr>
              <a:t>number</a:t>
            </a:r>
            <a:r>
              <a:rPr kumimoji="1" lang="da-DK" sz="1200" b="0" i="0" u="none" strike="noStrike" kern="1200" baseline="0" dirty="0" smtClean="0">
                <a:solidFill>
                  <a:schemeClr val="tx1"/>
                </a:solidFill>
                <a:latin typeface="Times New Roman" pitchFamily="33" charset="0"/>
                <a:ea typeface="+mn-ea"/>
                <a:cs typeface="+mn-cs"/>
              </a:rPr>
              <a:t> provides a </a:t>
            </a:r>
            <a:r>
              <a:rPr kumimoji="1" lang="da-DK" sz="1200" b="0" i="0" u="none" strike="noStrike" kern="1200" baseline="0" dirty="0" err="1" smtClean="0">
                <a:solidFill>
                  <a:schemeClr val="tx1"/>
                </a:solidFill>
                <a:latin typeface="Times New Roman" pitchFamily="33" charset="0"/>
                <a:ea typeface="+mn-ea"/>
                <a:cs typeface="+mn-cs"/>
              </a:rPr>
              <a:t>unique</a:t>
            </a:r>
            <a:endParaRPr kumimoji="1" lang="da-DK" sz="1200" b="0" i="0" u="none" strike="noStrike" kern="1200" baseline="0" dirty="0" smtClean="0">
              <a:solidFill>
                <a:schemeClr val="tx1"/>
              </a:solidFill>
              <a:latin typeface="Times New Roman" pitchFamily="33" charset="0"/>
              <a:ea typeface="+mn-ea"/>
              <a:cs typeface="+mn-cs"/>
            </a:endParaRPr>
          </a:p>
          <a:p>
            <a:r>
              <a:rPr kumimoji="1" lang="da-DK" sz="1200" b="0" i="0" u="none" strike="noStrike" kern="1200" baseline="0" dirty="0" err="1" smtClean="0">
                <a:solidFill>
                  <a:schemeClr val="tx1"/>
                </a:solidFill>
                <a:latin typeface="Times New Roman" pitchFamily="33" charset="0"/>
                <a:ea typeface="+mn-ea"/>
                <a:cs typeface="+mn-cs"/>
              </a:rPr>
              <a:t>mapping</a:t>
            </a:r>
            <a:r>
              <a:rPr kumimoji="1" lang="da-DK" sz="1200" b="0" i="0" u="none" strike="noStrike" kern="1200" baseline="0" dirty="0" smtClean="0">
                <a:solidFill>
                  <a:schemeClr val="tx1"/>
                </a:solidFill>
                <a:latin typeface="Times New Roman" pitchFamily="33" charset="0"/>
                <a:ea typeface="+mn-ea"/>
                <a:cs typeface="+mn-cs"/>
              </a:rPr>
              <a:t> of </a:t>
            </a:r>
            <a:r>
              <a:rPr kumimoji="1" lang="da-DK" sz="1200" b="0" i="0" u="none" strike="noStrike" kern="1200" baseline="0" dirty="0" err="1" smtClean="0">
                <a:solidFill>
                  <a:schemeClr val="tx1"/>
                </a:solidFill>
                <a:latin typeface="Times New Roman" pitchFamily="33" charset="0"/>
                <a:ea typeface="+mn-ea"/>
                <a:cs typeface="+mn-cs"/>
              </a:rPr>
              <a:t>each</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block</a:t>
            </a:r>
            <a:r>
              <a:rPr kumimoji="1" lang="da-DK" sz="1200" b="0" i="0" u="none" strike="noStrike" kern="1200" baseline="0" dirty="0" smtClean="0">
                <a:solidFill>
                  <a:schemeClr val="tx1"/>
                </a:solidFill>
                <a:latin typeface="Times New Roman" pitchFamily="33" charset="0"/>
                <a:ea typeface="+mn-ea"/>
                <a:cs typeface="+mn-cs"/>
              </a:rPr>
              <a:t> of </a:t>
            </a:r>
            <a:r>
              <a:rPr kumimoji="1" lang="da-DK" sz="1200" b="0" i="0" u="none" strike="noStrike" kern="1200" baseline="0" dirty="0" err="1" smtClean="0">
                <a:solidFill>
                  <a:schemeClr val="tx1"/>
                </a:solidFill>
                <a:latin typeface="Times New Roman" pitchFamily="33" charset="0"/>
                <a:ea typeface="+mn-ea"/>
                <a:cs typeface="+mn-cs"/>
              </a:rPr>
              <a:t>main</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memory</a:t>
            </a:r>
            <a:r>
              <a:rPr kumimoji="1" lang="da-DK" sz="1200" b="0" i="0" u="none" strike="noStrike" kern="1200" baseline="0" dirty="0" smtClean="0">
                <a:solidFill>
                  <a:schemeClr val="tx1"/>
                </a:solidFill>
                <a:latin typeface="Times New Roman" pitchFamily="33" charset="0"/>
                <a:ea typeface="+mn-ea"/>
                <a:cs typeface="+mn-cs"/>
              </a:rPr>
              <a:t> </a:t>
            </a:r>
            <a:r>
              <a:rPr kumimoji="1" lang="da-DK" sz="1200" b="0" i="0" u="none" strike="noStrike" kern="1200" baseline="0" dirty="0" err="1" smtClean="0">
                <a:solidFill>
                  <a:schemeClr val="tx1"/>
                </a:solidFill>
                <a:latin typeface="Times New Roman" pitchFamily="33" charset="0"/>
                <a:ea typeface="+mn-ea"/>
                <a:cs typeface="+mn-cs"/>
              </a:rPr>
              <a:t>into</a:t>
            </a:r>
            <a:r>
              <a:rPr kumimoji="1" lang="da-DK" sz="1200" b="0" i="0" u="none" strike="noStrike" kern="1200" baseline="0" dirty="0" smtClean="0">
                <a:solidFill>
                  <a:schemeClr val="tx1"/>
                </a:solidFill>
                <a:latin typeface="Times New Roman" pitchFamily="33" charset="0"/>
                <a:ea typeface="+mn-ea"/>
                <a:cs typeface="+mn-cs"/>
              </a:rPr>
              <a:t> the cache. </a:t>
            </a:r>
            <a:r>
              <a:rPr kumimoji="1" lang="da-DK" sz="1200" b="0" i="0" u="none" strike="noStrike" kern="1200" baseline="0" dirty="0" err="1" smtClean="0">
                <a:solidFill>
                  <a:schemeClr val="tx1"/>
                </a:solidFill>
                <a:latin typeface="Times New Roman" pitchFamily="33" charset="0"/>
                <a:ea typeface="+mn-ea"/>
                <a:cs typeface="+mn-cs"/>
              </a:rPr>
              <a:t>When</a:t>
            </a:r>
            <a:r>
              <a:rPr kumimoji="1" lang="da-DK" sz="1200" b="0" i="0" u="none" strike="noStrike" kern="1200" baseline="0" dirty="0" smtClean="0">
                <a:solidFill>
                  <a:schemeClr val="tx1"/>
                </a:solidFill>
                <a:latin typeface="Times New Roman" pitchFamily="33" charset="0"/>
                <a:ea typeface="+mn-ea"/>
                <a:cs typeface="+mn-cs"/>
              </a:rPr>
              <a:t> a </a:t>
            </a:r>
            <a:r>
              <a:rPr kumimoji="1" lang="da-DK" sz="1200" b="0" i="0" u="none" strike="noStrike" kern="1200" baseline="0" dirty="0" err="1" smtClean="0">
                <a:solidFill>
                  <a:schemeClr val="tx1"/>
                </a:solidFill>
                <a:latin typeface="Times New Roman" pitchFamily="33" charset="0"/>
                <a:ea typeface="+mn-ea"/>
                <a:cs typeface="+mn-cs"/>
              </a:rPr>
              <a:t>block</a:t>
            </a:r>
            <a:r>
              <a:rPr kumimoji="1" lang="da-DK" sz="1200" b="0" i="0" u="none" strike="noStrike" kern="1200" baseline="0" dirty="0" smtClean="0">
                <a:solidFill>
                  <a:schemeClr val="tx1"/>
                </a:solidFill>
                <a:latin typeface="Times New Roman" pitchFamily="33" charset="0"/>
                <a:ea typeface="+mn-ea"/>
                <a:cs typeface="+mn-cs"/>
              </a:rPr>
              <a:t> is </a:t>
            </a:r>
            <a:r>
              <a:rPr kumimoji="1" lang="da-DK" sz="1200" b="0" i="0" u="none" strike="noStrike" kern="1200" baseline="0" dirty="0" err="1" smtClean="0">
                <a:solidFill>
                  <a:schemeClr val="tx1"/>
                </a:solidFill>
                <a:latin typeface="Times New Roman" pitchFamily="33" charset="0"/>
                <a:ea typeface="+mn-ea"/>
                <a:cs typeface="+mn-cs"/>
              </a:rPr>
              <a:t>actually</a:t>
            </a:r>
            <a:endParaRPr kumimoji="1" lang="da-DK"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 read into its assigned line, it is necessary to tag the data to distinguish it from other</a:t>
            </a:r>
          </a:p>
          <a:p>
            <a:r>
              <a:rPr kumimoji="1" lang="en-US" sz="1200" b="0" i="0" u="none" strike="noStrike" kern="1200" baseline="0" dirty="0" smtClean="0">
                <a:solidFill>
                  <a:schemeClr val="tx1"/>
                </a:solidFill>
                <a:latin typeface="Times New Roman" pitchFamily="33" charset="0"/>
                <a:ea typeface="+mn-ea"/>
                <a:cs typeface="+mn-cs"/>
              </a:rPr>
              <a:t>blocks that can fit into that line. The most significant s - r  bits serve this purpose.</a:t>
            </a:r>
          </a:p>
          <a:p>
            <a:endParaRPr kumimoji="1" lang="en-US" sz="1200" b="0" i="0" u="none" strike="noStrike" kern="1200" baseline="0" dirty="0" smtClean="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smtClean="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smtClean="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smtClean="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smtClean="0">
                <a:solidFill>
                  <a:schemeClr val="tx1"/>
                </a:solidFill>
                <a:latin typeface="Times New Roman" pitchFamily="33" charset="0"/>
                <a:ea typeface="+mn-ea"/>
                <a:cs typeface="+mn-cs"/>
              </a:rPr>
              <a:t>and the hit ratio will be low (a phenomenon known as </a:t>
            </a:r>
            <a:r>
              <a:rPr kumimoji="1" lang="en-US" sz="1200" i="1" kern="1200" baseline="0" dirty="0" smtClean="0">
                <a:solidFill>
                  <a:schemeClr val="tx1"/>
                </a:solidFill>
                <a:latin typeface="Times New Roman" pitchFamily="33" charset="0"/>
                <a:ea typeface="+mn-ea"/>
                <a:cs typeface="+mn-cs"/>
              </a:rPr>
              <a:t>thrashing).</a:t>
            </a:r>
            <a:endParaRPr lang="en-GB" dirty="0" smtClean="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smtClean="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smtClean="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smtClean="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smtClean="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smtClean="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smtClean="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26</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Associative mapping overcomes the disadvantage of direct</a:t>
            </a:r>
          </a:p>
          <a:p>
            <a:r>
              <a:rPr kumimoji="1" lang="en-US" sz="1200" kern="1200" baseline="0" dirty="0" smtClean="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smtClean="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smtClean="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smtClean="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smtClean="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27</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smtClean="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smtClean="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smtClean="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smtClean="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smtClean="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smtClean="0">
                <a:solidFill>
                  <a:schemeClr val="tx1"/>
                </a:solidFill>
                <a:latin typeface="Times New Roman" pitchFamily="33" charset="0"/>
                <a:ea typeface="+mn-ea"/>
                <a:cs typeface="+mn-cs"/>
              </a:rPr>
              <a:t>		1 	6 	3 	3 	9 	C	 (hex)</a:t>
            </a:r>
          </a:p>
          <a:p>
            <a:r>
              <a:rPr kumimoji="1" lang="en-US" sz="1200" b="0" i="0" u="none" strike="noStrike" kern="1200" baseline="0" dirty="0" smtClean="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smtClean="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smtClean="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smtClean="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smtClean="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smtClean="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29</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Set-associative mapping is a compromise that</a:t>
            </a:r>
          </a:p>
          <a:p>
            <a:r>
              <a:rPr kumimoji="1" lang="en-US" sz="1200" kern="1200" baseline="0" dirty="0" smtClean="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smtClean="0">
                <a:solidFill>
                  <a:schemeClr val="tx1"/>
                </a:solidFill>
                <a:latin typeface="Times New Roman" pitchFamily="33" charset="0"/>
                <a:ea typeface="+mn-ea"/>
                <a:cs typeface="+mn-cs"/>
              </a:rPr>
              <a:t>their disadvantages.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smtClean="0">
                <a:solidFill>
                  <a:schemeClr val="tx1"/>
                </a:solidFill>
                <a:latin typeface="Times New Roman" pitchFamily="33" charset="0"/>
                <a:ea typeface="+mn-ea"/>
                <a:cs typeface="+mn-cs"/>
              </a:rPr>
              <a:t>number of lines. The relationships are</a:t>
            </a:r>
          </a:p>
          <a:p>
            <a:endParaRPr kumimoji="1" lang="en-US" sz="1200"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m = </a:t>
            </a:r>
            <a:r>
              <a:rPr kumimoji="1" lang="en-US" sz="1200" i="0" kern="1200" baseline="0" dirty="0" smtClean="0">
                <a:solidFill>
                  <a:schemeClr val="tx1"/>
                </a:solidFill>
                <a:latin typeface="Times New Roman" pitchFamily="33" charset="0"/>
                <a:ea typeface="+mn-ea"/>
                <a:cs typeface="+mn-cs"/>
              </a:rPr>
              <a:t>v</a:t>
            </a:r>
            <a:r>
              <a:rPr kumimoji="1" lang="en-US" sz="1200" i="1" kern="1200" baseline="0" dirty="0" smtClean="0">
                <a:solidFill>
                  <a:schemeClr val="tx1"/>
                </a:solidFill>
                <a:latin typeface="Times New Roman" pitchFamily="33" charset="0"/>
                <a:ea typeface="+mn-ea"/>
                <a:cs typeface="+mn-cs"/>
              </a:rPr>
              <a:t>* k</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i = j modulo v</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where</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err="1" smtClean="0">
                <a:solidFill>
                  <a:schemeClr val="tx1"/>
                </a:solidFill>
                <a:latin typeface="Times New Roman" pitchFamily="33" charset="0"/>
                <a:ea typeface="+mn-ea"/>
                <a:cs typeface="+mn-cs"/>
              </a:rPr>
              <a:t>i</a:t>
            </a:r>
            <a:r>
              <a:rPr kumimoji="1" lang="en-US" sz="1200" i="1" kern="1200" baseline="0" dirty="0" smtClean="0">
                <a:solidFill>
                  <a:schemeClr val="tx1"/>
                </a:solidFill>
                <a:latin typeface="Times New Roman" pitchFamily="33" charset="0"/>
                <a:ea typeface="+mn-ea"/>
                <a:cs typeface="+mn-cs"/>
              </a:rPr>
              <a:t> = cache set number</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j = main memory block number</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m = number of lines in the cache</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v = number of sets</a:t>
            </a:r>
          </a:p>
          <a:p>
            <a:endParaRPr kumimoji="1" lang="en-US" sz="1200" i="1" kern="1200" baseline="0" dirty="0" smtClean="0">
              <a:solidFill>
                <a:schemeClr val="tx1"/>
              </a:solidFill>
              <a:latin typeface="Times New Roman" pitchFamily="33" charset="0"/>
              <a:ea typeface="+mn-ea"/>
              <a:cs typeface="+mn-cs"/>
            </a:endParaRPr>
          </a:p>
          <a:p>
            <a:r>
              <a:rPr kumimoji="1" lang="en-US" sz="1200" i="1" kern="1200" baseline="0" dirty="0" smtClean="0">
                <a:solidFill>
                  <a:schemeClr val="tx1"/>
                </a:solidFill>
                <a:latin typeface="Times New Roman" pitchFamily="33" charset="0"/>
                <a:ea typeface="+mn-ea"/>
                <a:cs typeface="+mn-cs"/>
              </a:rPr>
              <a:t>k = number of lines in each set</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This is referred to as </a:t>
            </a:r>
            <a:r>
              <a:rPr kumimoji="1" lang="en-US" sz="1200" i="1" kern="1200" baseline="0" dirty="0" smtClean="0">
                <a:solidFill>
                  <a:schemeClr val="tx1"/>
                </a:solidFill>
                <a:latin typeface="Times New Roman" pitchFamily="33" charset="0"/>
                <a:ea typeface="+mn-ea"/>
                <a:cs typeface="+mn-cs"/>
              </a:rPr>
              <a:t>k-way set-associative mapping. </a:t>
            </a:r>
            <a:r>
              <a:rPr kumimoji="1" lang="en-US" sz="1200" b="0" i="0" u="none" strike="noStrike" kern="1200" baseline="0" dirty="0" smtClean="0">
                <a:solidFill>
                  <a:schemeClr val="tx1"/>
                </a:solidFill>
                <a:latin typeface="Times New Roman" pitchFamily="33" charset="0"/>
                <a:ea typeface="+mn-ea"/>
                <a:cs typeface="+mn-cs"/>
              </a:rPr>
              <a:t>With set-associative</a:t>
            </a:r>
          </a:p>
          <a:p>
            <a:r>
              <a:rPr kumimoji="1" lang="en-US" sz="1200" b="0" i="0" u="none" strike="noStrike" kern="1200" baseline="0" dirty="0" err="1" smtClean="0">
                <a:solidFill>
                  <a:schemeClr val="tx1"/>
                </a:solidFill>
                <a:latin typeface="Times New Roman" pitchFamily="33" charset="0"/>
                <a:ea typeface="+mn-ea"/>
                <a:cs typeface="+mn-cs"/>
              </a:rPr>
              <a:t>mapping,block</a:t>
            </a:r>
            <a:r>
              <a:rPr kumimoji="1" lang="en-US" sz="1200" b="0" i="0" u="none" strike="noStrike" kern="1200" baseline="0" dirty="0" smtClean="0">
                <a:solidFill>
                  <a:schemeClr val="tx1"/>
                </a:solidFill>
                <a:latin typeface="Times New Roman" pitchFamily="33" charset="0"/>
                <a:ea typeface="+mn-ea"/>
                <a:cs typeface="+mn-cs"/>
              </a:rPr>
              <a:t> </a:t>
            </a:r>
            <a:r>
              <a:rPr kumimoji="1" lang="en-US" sz="1200" b="1" i="0" u="none" strike="noStrike" kern="1200" baseline="0" dirty="0" err="1" smtClean="0">
                <a:solidFill>
                  <a:schemeClr val="tx1"/>
                </a:solidFill>
                <a:latin typeface="Times New Roman" pitchFamily="33" charset="0"/>
                <a:ea typeface="+mn-ea"/>
                <a:cs typeface="+mn-cs"/>
              </a:rPr>
              <a:t>B</a:t>
            </a:r>
            <a:r>
              <a:rPr kumimoji="1" lang="en-US" sz="1200" b="1" i="0" u="none" strike="noStrike" kern="1200" baseline="-25000" dirty="0" err="1" smtClean="0">
                <a:solidFill>
                  <a:schemeClr val="tx1"/>
                </a:solidFill>
                <a:latin typeface="Times New Roman" pitchFamily="33" charset="0"/>
                <a:ea typeface="+mn-ea"/>
                <a:cs typeface="+mn-cs"/>
              </a:rPr>
              <a:t>j</a:t>
            </a:r>
            <a:r>
              <a:rPr kumimoji="1" lang="en-US" sz="1200" b="1" i="0" u="none" strike="noStrike" kern="1200" baseline="0" dirty="0" smtClean="0">
                <a:solidFill>
                  <a:schemeClr val="tx1"/>
                </a:solidFill>
                <a:latin typeface="Times New Roman" pitchFamily="33" charset="0"/>
                <a:ea typeface="+mn-ea"/>
                <a:cs typeface="+mn-cs"/>
              </a:rPr>
              <a:t> </a:t>
            </a:r>
            <a:r>
              <a:rPr kumimoji="1" lang="en-US" sz="1200" b="0" i="0" u="none" strike="noStrike" kern="1200" baseline="0" dirty="0" smtClean="0">
                <a:solidFill>
                  <a:schemeClr val="tx1"/>
                </a:solidFill>
                <a:latin typeface="Times New Roman" pitchFamily="33" charset="0"/>
                <a:ea typeface="+mn-ea"/>
                <a:cs typeface="+mn-cs"/>
              </a:rPr>
              <a:t> can be mapped into any of the lines of set </a:t>
            </a:r>
            <a:r>
              <a:rPr kumimoji="1" lang="en-US" sz="1200" b="1" i="0" u="none" strike="noStrike" kern="1200" baseline="0" dirty="0" smtClean="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3</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smtClean="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smtClean="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Figure 4.13a illustrates</a:t>
            </a:r>
          </a:p>
          <a:p>
            <a:r>
              <a:rPr kumimoji="1" lang="en-US" sz="1200" kern="1200" baseline="0" dirty="0" smtClean="0">
                <a:solidFill>
                  <a:schemeClr val="tx1"/>
                </a:solidFill>
                <a:latin typeface="Times New Roman" pitchFamily="33" charset="0"/>
                <a:ea typeface="+mn-ea"/>
                <a:cs typeface="+mn-cs"/>
              </a:rPr>
              <a:t>this mapping for the first v blocks of main memory. As with associative mapping,</a:t>
            </a:r>
          </a:p>
          <a:p>
            <a:r>
              <a:rPr kumimoji="1" lang="en-US" sz="1200" kern="1200" baseline="0" dirty="0" smtClean="0">
                <a:solidFill>
                  <a:schemeClr val="tx1"/>
                </a:solidFill>
                <a:latin typeface="Times New Roman" pitchFamily="33" charset="0"/>
                <a:ea typeface="+mn-ea"/>
                <a:cs typeface="+mn-cs"/>
              </a:rPr>
              <a:t>each word maps into multiple cache lines. For set-associative mapping, each word</a:t>
            </a:r>
          </a:p>
          <a:p>
            <a:r>
              <a:rPr kumimoji="1" lang="en-US" sz="1200" kern="1200" baseline="0" dirty="0" smtClean="0">
                <a:solidFill>
                  <a:schemeClr val="tx1"/>
                </a:solidFill>
                <a:latin typeface="Times New Roman" pitchFamily="33" charset="0"/>
                <a:ea typeface="+mn-ea"/>
                <a:cs typeface="+mn-cs"/>
              </a:rPr>
              <a:t>maps into all the cache lines in a specific set, so that main memory block B</a:t>
            </a:r>
            <a:r>
              <a:rPr kumimoji="1" lang="en-US" sz="1200" kern="1200" baseline="-25000" dirty="0" smtClean="0">
                <a:solidFill>
                  <a:schemeClr val="tx1"/>
                </a:solidFill>
                <a:latin typeface="Times New Roman" pitchFamily="33" charset="0"/>
                <a:ea typeface="+mn-ea"/>
                <a:cs typeface="+mn-cs"/>
              </a:rPr>
              <a:t>0</a:t>
            </a:r>
            <a:r>
              <a:rPr kumimoji="1" lang="en-US" sz="1200" kern="1200" baseline="0" dirty="0" smtClean="0">
                <a:solidFill>
                  <a:schemeClr val="tx1"/>
                </a:solidFill>
                <a:latin typeface="Times New Roman" pitchFamily="33" charset="0"/>
                <a:ea typeface="+mn-ea"/>
                <a:cs typeface="+mn-cs"/>
              </a:rPr>
              <a:t> maps</a:t>
            </a:r>
          </a:p>
          <a:p>
            <a:r>
              <a:rPr kumimoji="1" lang="en-US" sz="1200" kern="1200" baseline="0" dirty="0" smtClean="0">
                <a:solidFill>
                  <a:schemeClr val="tx1"/>
                </a:solidFill>
                <a:latin typeface="Times New Roman" pitchFamily="33" charset="0"/>
                <a:ea typeface="+mn-ea"/>
                <a:cs typeface="+mn-cs"/>
              </a:rPr>
              <a:t>into set 0, and so on. Thus, the set-associative cache can be physically implemented</a:t>
            </a:r>
          </a:p>
          <a:p>
            <a:r>
              <a:rPr kumimoji="1" lang="en-US" sz="1200" kern="1200" baseline="0" dirty="0" smtClean="0">
                <a:solidFill>
                  <a:schemeClr val="tx1"/>
                </a:solidFill>
                <a:latin typeface="Times New Roman" pitchFamily="33" charset="0"/>
                <a:ea typeface="+mn-ea"/>
                <a:cs typeface="+mn-cs"/>
              </a:rPr>
              <a:t>as n associative caches. It is also possible to implement the set-associative cache as</a:t>
            </a:r>
          </a:p>
          <a:p>
            <a:r>
              <a:rPr kumimoji="1" lang="en-US" sz="1200" i="1" kern="1200" baseline="0" dirty="0" smtClean="0">
                <a:solidFill>
                  <a:schemeClr val="tx1"/>
                </a:solidFill>
                <a:latin typeface="Times New Roman" pitchFamily="33" charset="0"/>
                <a:ea typeface="+mn-ea"/>
                <a:cs typeface="+mn-cs"/>
              </a:rPr>
              <a:t>k direct mapping caches, as shown in Figure 4.13b. Each direct-mapped cache is</a:t>
            </a:r>
          </a:p>
          <a:p>
            <a:r>
              <a:rPr kumimoji="1" lang="en-US" sz="1200" kern="1200" baseline="0" dirty="0" smtClean="0">
                <a:solidFill>
                  <a:schemeClr val="tx1"/>
                </a:solidFill>
                <a:latin typeface="Times New Roman" pitchFamily="33" charset="0"/>
                <a:ea typeface="+mn-ea"/>
                <a:cs typeface="+mn-cs"/>
              </a:rPr>
              <a:t>referred to as a </a:t>
            </a:r>
            <a:r>
              <a:rPr kumimoji="1" lang="en-US" sz="1200" i="1" kern="1200" baseline="0" dirty="0" smtClean="0">
                <a:solidFill>
                  <a:schemeClr val="tx1"/>
                </a:solidFill>
                <a:latin typeface="Times New Roman" pitchFamily="33" charset="0"/>
                <a:ea typeface="+mn-ea"/>
                <a:cs typeface="+mn-cs"/>
              </a:rPr>
              <a:t>way, consisting of v lines. The first v lines of main memory are direct</a:t>
            </a:r>
          </a:p>
          <a:p>
            <a:r>
              <a:rPr kumimoji="1" lang="en-US" sz="1200" kern="1200" baseline="0" dirty="0" smtClean="0">
                <a:solidFill>
                  <a:schemeClr val="tx1"/>
                </a:solidFill>
                <a:latin typeface="Times New Roman" pitchFamily="33" charset="0"/>
                <a:ea typeface="+mn-ea"/>
                <a:cs typeface="+mn-cs"/>
              </a:rPr>
              <a:t>mapped into the v lines of each way; the next group of v lines of main memory are</a:t>
            </a:r>
          </a:p>
          <a:p>
            <a:r>
              <a:rPr kumimoji="1" lang="en-US" sz="1200" kern="1200" baseline="0" dirty="0" smtClean="0">
                <a:solidFill>
                  <a:schemeClr val="tx1"/>
                </a:solidFill>
                <a:latin typeface="Times New Roman" pitchFamily="33" charset="0"/>
                <a:ea typeface="+mn-ea"/>
                <a:cs typeface="+mn-cs"/>
              </a:rPr>
              <a:t>similarly mapped, and so on. The direct-mapped implementation is typically used</a:t>
            </a:r>
          </a:p>
          <a:p>
            <a:r>
              <a:rPr kumimoji="1" lang="en-US" sz="1200" kern="1200" baseline="0" dirty="0" smtClean="0">
                <a:solidFill>
                  <a:schemeClr val="tx1"/>
                </a:solidFill>
                <a:latin typeface="Times New Roman" pitchFamily="33" charset="0"/>
                <a:ea typeface="+mn-ea"/>
                <a:cs typeface="+mn-cs"/>
              </a:rPr>
              <a:t>for small degrees of associativity (small values of </a:t>
            </a:r>
            <a:r>
              <a:rPr kumimoji="1" lang="en-US" sz="1200" i="1" kern="1200" baseline="0" dirty="0" smtClean="0">
                <a:solidFill>
                  <a:schemeClr val="tx1"/>
                </a:solidFill>
                <a:latin typeface="Times New Roman" pitchFamily="33" charset="0"/>
                <a:ea typeface="+mn-ea"/>
                <a:cs typeface="+mn-cs"/>
              </a:rPr>
              <a:t>k) while the associative-mapped</a:t>
            </a:r>
          </a:p>
          <a:p>
            <a:r>
              <a:rPr kumimoji="1" lang="en-US" sz="1200" kern="1200" baseline="0" dirty="0" smtClean="0">
                <a:solidFill>
                  <a:schemeClr val="tx1"/>
                </a:solidFill>
                <a:latin typeface="Times New Roman" pitchFamily="33" charset="0"/>
                <a:ea typeface="+mn-ea"/>
                <a:cs typeface="+mn-cs"/>
              </a:rPr>
              <a:t>implementation is typically used for higher degrees of associativity [JACO08].</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31</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For set-associative mapping, the cache control logic interprets a memory</a:t>
            </a:r>
          </a:p>
          <a:p>
            <a:r>
              <a:rPr kumimoji="1" lang="en-US" sz="1200" kern="1200" baseline="0" dirty="0" smtClean="0">
                <a:solidFill>
                  <a:schemeClr val="tx1"/>
                </a:solidFill>
                <a:latin typeface="Times New Roman" pitchFamily="33" charset="0"/>
                <a:ea typeface="+mn-ea"/>
                <a:cs typeface="+mn-cs"/>
              </a:rPr>
              <a:t>address as three fields: Tag, Set, and Word. The </a:t>
            </a:r>
            <a:r>
              <a:rPr kumimoji="1" lang="en-US" sz="1200" i="1" kern="1200" baseline="0" dirty="0" smtClean="0">
                <a:solidFill>
                  <a:schemeClr val="tx1"/>
                </a:solidFill>
                <a:latin typeface="Times New Roman" pitchFamily="33" charset="0"/>
                <a:ea typeface="+mn-ea"/>
                <a:cs typeface="+mn-cs"/>
              </a:rPr>
              <a:t>d set bits specify one of v = 2</a:t>
            </a:r>
            <a:r>
              <a:rPr kumimoji="1" lang="en-US" sz="1200" i="1" kern="1200" baseline="30000" dirty="0" smtClean="0">
                <a:solidFill>
                  <a:schemeClr val="tx1"/>
                </a:solidFill>
                <a:latin typeface="Times New Roman" pitchFamily="33" charset="0"/>
                <a:ea typeface="+mn-ea"/>
                <a:cs typeface="+mn-cs"/>
              </a:rPr>
              <a:t>d</a:t>
            </a:r>
            <a:r>
              <a:rPr kumimoji="1" lang="en-US" sz="1200" i="1" kern="1200" baseline="0" dirty="0" smtClean="0">
                <a:solidFill>
                  <a:schemeClr val="tx1"/>
                </a:solidFill>
                <a:latin typeface="Times New Roman" pitchFamily="33" charset="0"/>
                <a:ea typeface="+mn-ea"/>
                <a:cs typeface="+mn-cs"/>
              </a:rPr>
              <a:t> sets.</a:t>
            </a:r>
          </a:p>
          <a:p>
            <a:r>
              <a:rPr kumimoji="1" lang="en-US" sz="1200" kern="1200" baseline="0" dirty="0" smtClean="0">
                <a:solidFill>
                  <a:schemeClr val="tx1"/>
                </a:solidFill>
                <a:latin typeface="Times New Roman" pitchFamily="33" charset="0"/>
                <a:ea typeface="+mn-ea"/>
                <a:cs typeface="+mn-cs"/>
              </a:rPr>
              <a:t>The </a:t>
            </a:r>
            <a:r>
              <a:rPr kumimoji="1" lang="en-US" sz="1200" i="1" kern="1200" baseline="0" dirty="0" smtClean="0">
                <a:solidFill>
                  <a:schemeClr val="tx1"/>
                </a:solidFill>
                <a:latin typeface="Times New Roman" pitchFamily="33" charset="0"/>
                <a:ea typeface="+mn-ea"/>
                <a:cs typeface="+mn-cs"/>
              </a:rPr>
              <a:t>s bits of the Tag and Set fields specify one of the 2</a:t>
            </a:r>
            <a:r>
              <a:rPr kumimoji="1" lang="en-US" sz="1200" i="1" kern="1200" baseline="30000" dirty="0" smtClean="0">
                <a:solidFill>
                  <a:schemeClr val="tx1"/>
                </a:solidFill>
                <a:latin typeface="Times New Roman" pitchFamily="33" charset="0"/>
                <a:ea typeface="+mn-ea"/>
                <a:cs typeface="+mn-cs"/>
              </a:rPr>
              <a:t>s</a:t>
            </a:r>
            <a:r>
              <a:rPr kumimoji="1" lang="en-US" sz="1200" i="1" kern="1200" baseline="0" dirty="0" smtClean="0">
                <a:solidFill>
                  <a:schemeClr val="tx1"/>
                </a:solidFill>
                <a:latin typeface="Times New Roman" pitchFamily="33" charset="0"/>
                <a:ea typeface="+mn-ea"/>
                <a:cs typeface="+mn-cs"/>
              </a:rPr>
              <a:t> blocks of main memory.</a:t>
            </a:r>
          </a:p>
          <a:p>
            <a:r>
              <a:rPr kumimoji="1" lang="en-US" sz="1200" kern="1200" baseline="0" dirty="0" smtClean="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smtClean="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smtClean="0">
                <a:solidFill>
                  <a:schemeClr val="tx1"/>
                </a:solidFill>
                <a:latin typeface="Times New Roman" pitchFamily="33" charset="0"/>
                <a:ea typeface="+mn-ea"/>
                <a:cs typeface="+mn-cs"/>
              </a:rPr>
              <a:t>in the cache. With </a:t>
            </a:r>
            <a:r>
              <a:rPr kumimoji="1" lang="en-US" sz="1200" i="1" kern="1200" baseline="0" dirty="0" smtClean="0">
                <a:solidFill>
                  <a:schemeClr val="tx1"/>
                </a:solidFill>
                <a:latin typeface="Times New Roman" pitchFamily="33" charset="0"/>
                <a:ea typeface="+mn-ea"/>
                <a:cs typeface="+mn-cs"/>
              </a:rPr>
              <a:t>k-way set-associative mapping, the tag in a memory address is</a:t>
            </a:r>
          </a:p>
          <a:p>
            <a:r>
              <a:rPr kumimoji="1" lang="en-US" sz="1200" kern="1200" baseline="0" dirty="0" smtClean="0">
                <a:solidFill>
                  <a:schemeClr val="tx1"/>
                </a:solidFill>
                <a:latin typeface="Times New Roman" pitchFamily="33" charset="0"/>
                <a:ea typeface="+mn-ea"/>
                <a:cs typeface="+mn-cs"/>
              </a:rPr>
              <a:t>much smaller and is only compared to the </a:t>
            </a:r>
            <a:r>
              <a:rPr kumimoji="1" lang="en-US" sz="1200" i="1" kern="1200" baseline="0" dirty="0" smtClean="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Set Associative Mapping Summary.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36BAE-94F5-F14D-A8F8-7FD3C6B4D54D}" type="slidenum">
              <a:rPr lang="en-US"/>
              <a:pPr/>
              <a:t>33</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kumimoji="1" lang="en-US" sz="1200" b="0" i="0" u="none" strike="noStrike" kern="1200" baseline="0" dirty="0" smtClean="0">
                <a:solidFill>
                  <a:schemeClr val="tx1"/>
                </a:solidFill>
                <a:latin typeface="Times New Roman" pitchFamily="33" charset="0"/>
                <a:ea typeface="+mn-ea"/>
                <a:cs typeface="+mn-cs"/>
              </a:rPr>
              <a:t>Figure 4.15 shows our example using set-associative</a:t>
            </a:r>
          </a:p>
          <a:p>
            <a:r>
              <a:rPr kumimoji="1" lang="en-US" sz="1200" b="0" i="0" u="none" strike="noStrike" kern="1200" baseline="0" dirty="0" smtClean="0">
                <a:solidFill>
                  <a:schemeClr val="tx1"/>
                </a:solidFill>
                <a:latin typeface="Times New Roman" pitchFamily="33" charset="0"/>
                <a:ea typeface="+mn-ea"/>
                <a:cs typeface="+mn-cs"/>
              </a:rPr>
              <a:t>mapping with two lines in each set, referred to as two-way</a:t>
            </a:r>
          </a:p>
          <a:p>
            <a:r>
              <a:rPr kumimoji="1" lang="en-US" sz="1200" b="0" i="0" u="none" strike="noStrike" kern="1200" baseline="0" dirty="0" smtClean="0">
                <a:solidFill>
                  <a:schemeClr val="tx1"/>
                </a:solidFill>
                <a:latin typeface="Times New Roman" pitchFamily="33" charset="0"/>
                <a:ea typeface="+mn-ea"/>
                <a:cs typeface="+mn-cs"/>
              </a:rPr>
              <a:t>set-associative. The 13-bit set number identifies</a:t>
            </a:r>
          </a:p>
          <a:p>
            <a:r>
              <a:rPr kumimoji="1" lang="en-US" sz="1200" b="0" i="0" u="none" strike="noStrike" kern="1200" baseline="0" dirty="0" smtClean="0">
                <a:solidFill>
                  <a:schemeClr val="tx1"/>
                </a:solidFill>
                <a:latin typeface="Times New Roman" pitchFamily="33" charset="0"/>
                <a:ea typeface="+mn-ea"/>
                <a:cs typeface="+mn-cs"/>
              </a:rPr>
              <a:t>a unique set of two lines within the cache. It also gives the number of the block in</a:t>
            </a:r>
          </a:p>
          <a:p>
            <a:r>
              <a:rPr kumimoji="1" lang="en-US" sz="1200" b="0" i="0" u="none" strike="noStrike" kern="1200" baseline="0" dirty="0" smtClean="0">
                <a:solidFill>
                  <a:schemeClr val="tx1"/>
                </a:solidFill>
                <a:latin typeface="Times New Roman" pitchFamily="33" charset="0"/>
                <a:ea typeface="+mn-ea"/>
                <a:cs typeface="+mn-cs"/>
              </a:rPr>
              <a:t>main memory, modulo 2</a:t>
            </a:r>
            <a:r>
              <a:rPr kumimoji="1" lang="en-US" sz="1200" b="0" i="0" u="none" strike="noStrike" kern="1200" baseline="30000" dirty="0" smtClean="0">
                <a:solidFill>
                  <a:schemeClr val="tx1"/>
                </a:solidFill>
                <a:latin typeface="Times New Roman" pitchFamily="33" charset="0"/>
                <a:ea typeface="+mn-ea"/>
                <a:cs typeface="+mn-cs"/>
              </a:rPr>
              <a:t>13</a:t>
            </a:r>
            <a:r>
              <a:rPr kumimoji="1" lang="en-US" sz="1200" b="0" i="0" u="none" strike="noStrike" kern="1200" baseline="0" dirty="0" smtClean="0">
                <a:solidFill>
                  <a:schemeClr val="tx1"/>
                </a:solidFill>
                <a:latin typeface="Times New Roman" pitchFamily="33" charset="0"/>
                <a:ea typeface="+mn-ea"/>
                <a:cs typeface="+mn-cs"/>
              </a:rPr>
              <a:t>. This determines the mapping of blocks into lines. Thus, blocks</a:t>
            </a:r>
          </a:p>
          <a:p>
            <a:r>
              <a:rPr kumimoji="1" lang="en-US" sz="1200" b="0" i="0" u="none" strike="noStrike" kern="1200" baseline="0" dirty="0" smtClean="0">
                <a:solidFill>
                  <a:schemeClr val="tx1"/>
                </a:solidFill>
                <a:latin typeface="Times New Roman" pitchFamily="33" charset="0"/>
                <a:ea typeface="+mn-ea"/>
                <a:cs typeface="+mn-cs"/>
              </a:rPr>
              <a:t>000000, 008000, …, FF8000 of main memory map into cache set 0. Any of those blocks can</a:t>
            </a:r>
          </a:p>
          <a:p>
            <a:r>
              <a:rPr kumimoji="1" lang="en-US" sz="1200" b="0" i="0" u="none" strike="noStrike" kern="1200" baseline="0" dirty="0" smtClean="0">
                <a:solidFill>
                  <a:schemeClr val="tx1"/>
                </a:solidFill>
                <a:latin typeface="Times New Roman" pitchFamily="33" charset="0"/>
                <a:ea typeface="+mn-ea"/>
                <a:cs typeface="+mn-cs"/>
              </a:rPr>
              <a:t>be loaded into either of the two lines in the set. Note that no two blocks that map into the</a:t>
            </a:r>
          </a:p>
          <a:p>
            <a:r>
              <a:rPr kumimoji="1" lang="en-US" sz="1200" b="0" i="0" u="none" strike="noStrike" kern="1200" baseline="0" dirty="0" smtClean="0">
                <a:solidFill>
                  <a:schemeClr val="tx1"/>
                </a:solidFill>
                <a:latin typeface="Times New Roman" pitchFamily="33" charset="0"/>
                <a:ea typeface="+mn-ea"/>
                <a:cs typeface="+mn-cs"/>
              </a:rPr>
              <a:t>same cache set have the same tag number. For a read operation, the 13-bit set number is</a:t>
            </a:r>
          </a:p>
          <a:p>
            <a:r>
              <a:rPr kumimoji="1" lang="en-US" sz="1200" b="0" i="0" u="none" strike="noStrike" kern="1200" baseline="0" dirty="0" smtClean="0">
                <a:solidFill>
                  <a:schemeClr val="tx1"/>
                </a:solidFill>
                <a:latin typeface="Times New Roman" pitchFamily="33" charset="0"/>
                <a:ea typeface="+mn-ea"/>
                <a:cs typeface="+mn-cs"/>
              </a:rPr>
              <a:t>used to determine which set of two lines is to be examined. Both lines in the set are examined</a:t>
            </a:r>
          </a:p>
          <a:p>
            <a:r>
              <a:rPr kumimoji="1" lang="en-US" sz="1200" b="0" i="0" u="none" strike="noStrike" kern="1200" baseline="0" dirty="0" smtClean="0">
                <a:solidFill>
                  <a:schemeClr val="tx1"/>
                </a:solidFill>
                <a:latin typeface="Times New Roman" pitchFamily="33" charset="0"/>
                <a:ea typeface="+mn-ea"/>
                <a:cs typeface="+mn-cs"/>
              </a:rPr>
              <a:t>for a match with the tag number of the address to be accessed.</a:t>
            </a:r>
          </a:p>
          <a:p>
            <a:endParaRPr kumimoji="1" lang="en-US" sz="1200" b="0" i="0" u="none" strike="noStrike" kern="1200" baseline="0" dirty="0" smtClean="0">
              <a:solidFill>
                <a:schemeClr val="tx1"/>
              </a:solidFill>
              <a:latin typeface="Times New Roman" pitchFamily="33" charset="0"/>
              <a:ea typeface="+mn-ea"/>
              <a:cs typeface="+mn-cs"/>
            </a:endParaRPr>
          </a:p>
          <a:p>
            <a:r>
              <a:rPr kumimoji="1" lang="en-US" sz="1200" b="0" i="0" u="none" strike="noStrike" kern="1200" baseline="0" dirty="0" smtClean="0">
                <a:solidFill>
                  <a:schemeClr val="tx1"/>
                </a:solidFill>
                <a:latin typeface="Times New Roman" pitchFamily="33" charset="0"/>
                <a:ea typeface="+mn-ea"/>
                <a:cs typeface="+mn-cs"/>
              </a:rPr>
              <a:t> In the extreme case of v = m , k =  1, the set-associative</a:t>
            </a:r>
          </a:p>
          <a:p>
            <a:r>
              <a:rPr kumimoji="1" lang="en-US" sz="1200" b="0" i="0" u="none" strike="noStrike" kern="1200" baseline="0" dirty="0" smtClean="0">
                <a:solidFill>
                  <a:schemeClr val="tx1"/>
                </a:solidFill>
                <a:latin typeface="Times New Roman" pitchFamily="33" charset="0"/>
                <a:ea typeface="+mn-ea"/>
                <a:cs typeface="+mn-cs"/>
              </a:rPr>
              <a:t>technique reduces to direct mapping, and for v =  1, k = m , it reduces to associative mapping. The use of</a:t>
            </a:r>
          </a:p>
          <a:p>
            <a:r>
              <a:rPr kumimoji="1" lang="en-US" sz="1200" b="0" i="0" u="none" strike="noStrike" kern="1200" baseline="0" dirty="0" smtClean="0">
                <a:solidFill>
                  <a:schemeClr val="tx1"/>
                </a:solidFill>
                <a:latin typeface="Times New Roman" pitchFamily="33" charset="0"/>
                <a:ea typeface="+mn-ea"/>
                <a:cs typeface="+mn-cs"/>
              </a:rPr>
              <a:t>two lines per set (v = m /2, k =  2) is the most common set-associative</a:t>
            </a:r>
          </a:p>
          <a:p>
            <a:r>
              <a:rPr kumimoji="1" lang="en-US" sz="1200" b="0" i="0" u="none" strike="noStrike" kern="1200" baseline="0" dirty="0" smtClean="0">
                <a:solidFill>
                  <a:schemeClr val="tx1"/>
                </a:solidFill>
                <a:latin typeface="Times New Roman" pitchFamily="33" charset="0"/>
                <a:ea typeface="+mn-ea"/>
                <a:cs typeface="+mn-cs"/>
              </a:rPr>
              <a:t>organization. It significantly improves the hit ratio over direct mapping. Four- way set associative</a:t>
            </a:r>
          </a:p>
          <a:p>
            <a:r>
              <a:rPr kumimoji="1" lang="en-US" sz="1200" b="0" i="0" u="none" strike="noStrike" kern="1200" baseline="0" dirty="0" smtClean="0">
                <a:solidFill>
                  <a:schemeClr val="tx1"/>
                </a:solidFill>
                <a:latin typeface="Times New Roman" pitchFamily="33" charset="0"/>
                <a:ea typeface="+mn-ea"/>
                <a:cs typeface="+mn-cs"/>
              </a:rPr>
              <a:t>(v = m /4, k =  4) makes a modest additional improvement for a relatively small</a:t>
            </a:r>
          </a:p>
          <a:p>
            <a:r>
              <a:rPr kumimoji="1" lang="en-US" sz="1200" b="0" i="0" u="none" strike="noStrike" kern="1200" baseline="0" dirty="0" smtClean="0">
                <a:solidFill>
                  <a:schemeClr val="tx1"/>
                </a:solidFill>
                <a:latin typeface="Times New Roman" pitchFamily="33" charset="0"/>
                <a:ea typeface="+mn-ea"/>
                <a:cs typeface="+mn-cs"/>
              </a:rPr>
              <a:t>additional cost [MAYB84, HILL89]. Further increases in the number of lines per</a:t>
            </a:r>
          </a:p>
          <a:p>
            <a:r>
              <a:rPr kumimoji="1" lang="en-US" sz="1200" b="0" i="0" u="none" strike="noStrike" kern="1200" baseline="0" dirty="0" smtClean="0">
                <a:solidFill>
                  <a:schemeClr val="tx1"/>
                </a:solidFill>
                <a:latin typeface="Times New Roman" pitchFamily="33" charset="0"/>
                <a:ea typeface="+mn-ea"/>
                <a:cs typeface="+mn-cs"/>
              </a:rPr>
              <a:t>set have little effect.</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Figure 4.16 shows the results of one simulation study of set-associative cache</a:t>
            </a:r>
          </a:p>
          <a:p>
            <a:r>
              <a:rPr kumimoji="1" lang="en-US" sz="1200" kern="1200" baseline="0" dirty="0" smtClean="0">
                <a:solidFill>
                  <a:schemeClr val="tx1"/>
                </a:solidFill>
                <a:latin typeface="Times New Roman" pitchFamily="33" charset="0"/>
                <a:ea typeface="+mn-ea"/>
                <a:cs typeface="+mn-cs"/>
              </a:rPr>
              <a:t>performance as a function of cache size [GENU04]. The difference in performance</a:t>
            </a:r>
          </a:p>
          <a:p>
            <a:r>
              <a:rPr kumimoji="1" lang="en-US" sz="1200" kern="1200" baseline="0" dirty="0" smtClean="0">
                <a:solidFill>
                  <a:schemeClr val="tx1"/>
                </a:solidFill>
                <a:latin typeface="Times New Roman" pitchFamily="33" charset="0"/>
                <a:ea typeface="+mn-ea"/>
                <a:cs typeface="+mn-cs"/>
              </a:rPr>
              <a:t>between direct and two-way set associative is significant up to at least a cache size of</a:t>
            </a:r>
          </a:p>
          <a:p>
            <a:r>
              <a:rPr kumimoji="1" lang="en-US" sz="1200" kern="1200" baseline="0" dirty="0" smtClean="0">
                <a:solidFill>
                  <a:schemeClr val="tx1"/>
                </a:solidFill>
                <a:latin typeface="Times New Roman" pitchFamily="33" charset="0"/>
                <a:ea typeface="+mn-ea"/>
                <a:cs typeface="+mn-cs"/>
              </a:rPr>
              <a:t>64 kB. Note also that the difference between two-way and four-way at 4 kB is much</a:t>
            </a:r>
          </a:p>
          <a:p>
            <a:r>
              <a:rPr kumimoji="1" lang="en-US" sz="1200" kern="1200" baseline="0" dirty="0" smtClean="0">
                <a:solidFill>
                  <a:schemeClr val="tx1"/>
                </a:solidFill>
                <a:latin typeface="Times New Roman" pitchFamily="33" charset="0"/>
                <a:ea typeface="+mn-ea"/>
                <a:cs typeface="+mn-cs"/>
              </a:rPr>
              <a:t>less than the difference in going from for 4 kB to 8 kB in cache size. The complexity</a:t>
            </a:r>
          </a:p>
          <a:p>
            <a:r>
              <a:rPr kumimoji="1" lang="en-US" sz="1200" kern="1200" baseline="0" dirty="0" smtClean="0">
                <a:solidFill>
                  <a:schemeClr val="tx1"/>
                </a:solidFill>
                <a:latin typeface="Times New Roman" pitchFamily="33" charset="0"/>
                <a:ea typeface="+mn-ea"/>
                <a:cs typeface="+mn-cs"/>
              </a:rPr>
              <a:t>of the cache increases in proportion to the associativity, and in this case would not</a:t>
            </a:r>
          </a:p>
          <a:p>
            <a:r>
              <a:rPr kumimoji="1" lang="en-US" sz="1200" kern="1200" baseline="0" dirty="0" smtClean="0">
                <a:solidFill>
                  <a:schemeClr val="tx1"/>
                </a:solidFill>
                <a:latin typeface="Times New Roman" pitchFamily="33" charset="0"/>
                <a:ea typeface="+mn-ea"/>
                <a:cs typeface="+mn-cs"/>
              </a:rPr>
              <a:t>be justifiable against increasing cache size to 8 or even 16 Kbytes. A final point to</a:t>
            </a:r>
          </a:p>
          <a:p>
            <a:r>
              <a:rPr kumimoji="1" lang="en-US" sz="1200" kern="1200" baseline="0" dirty="0" smtClean="0">
                <a:solidFill>
                  <a:schemeClr val="tx1"/>
                </a:solidFill>
                <a:latin typeface="Times New Roman" pitchFamily="33" charset="0"/>
                <a:ea typeface="+mn-ea"/>
                <a:cs typeface="+mn-cs"/>
              </a:rPr>
              <a:t>note is that beyond about 32 kB, increase in cache size brings no significant increase</a:t>
            </a:r>
          </a:p>
          <a:p>
            <a:r>
              <a:rPr kumimoji="1" lang="en-US" sz="1200" kern="1200" baseline="0" dirty="0" smtClean="0">
                <a:solidFill>
                  <a:schemeClr val="tx1"/>
                </a:solidFill>
                <a:latin typeface="Times New Roman" pitchFamily="33" charset="0"/>
                <a:ea typeface="+mn-ea"/>
                <a:cs typeface="+mn-cs"/>
              </a:rPr>
              <a:t>in performance.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results of Figure 4.16 are based on simulating the execution of a GCC</a:t>
            </a:r>
          </a:p>
          <a:p>
            <a:r>
              <a:rPr kumimoji="1" lang="en-US" sz="1200" kern="1200" baseline="0" dirty="0" smtClean="0">
                <a:solidFill>
                  <a:schemeClr val="tx1"/>
                </a:solidFill>
                <a:latin typeface="Times New Roman" pitchFamily="33" charset="0"/>
                <a:ea typeface="+mn-ea"/>
                <a:cs typeface="+mn-cs"/>
              </a:rPr>
              <a:t>compiler. Different applications may yield different results. For example, [CANT01]</a:t>
            </a:r>
          </a:p>
          <a:p>
            <a:r>
              <a:rPr kumimoji="1" lang="en-US" sz="1200" kern="1200" baseline="0" dirty="0" smtClean="0">
                <a:solidFill>
                  <a:schemeClr val="tx1"/>
                </a:solidFill>
                <a:latin typeface="Times New Roman" pitchFamily="33" charset="0"/>
                <a:ea typeface="+mn-ea"/>
                <a:cs typeface="+mn-cs"/>
              </a:rPr>
              <a:t>reports on the results for cache performance using many of the CPU2000 SPEC</a:t>
            </a:r>
          </a:p>
          <a:p>
            <a:r>
              <a:rPr kumimoji="1" lang="en-US" sz="1200" kern="1200" baseline="0" dirty="0" smtClean="0">
                <a:solidFill>
                  <a:schemeClr val="tx1"/>
                </a:solidFill>
                <a:latin typeface="Times New Roman" pitchFamily="33" charset="0"/>
                <a:ea typeface="+mn-ea"/>
                <a:cs typeface="+mn-cs"/>
              </a:rPr>
              <a:t>benchmarks. The results of [CANT01] in comparing hit ratio to cache size follow</a:t>
            </a:r>
          </a:p>
          <a:p>
            <a:r>
              <a:rPr kumimoji="1" lang="en-US" sz="1200" kern="1200" baseline="0" dirty="0" smtClean="0">
                <a:solidFill>
                  <a:schemeClr val="tx1"/>
                </a:solidFill>
                <a:latin typeface="Times New Roman" pitchFamily="33" charset="0"/>
                <a:ea typeface="+mn-ea"/>
                <a:cs typeface="+mn-cs"/>
              </a:rPr>
              <a:t>the same pattern as Figure 4.16, but the specific values are somewhat different.</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35</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smtClean="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smtClean="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smtClean="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smtClean="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36</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A number of algorithms</a:t>
            </a:r>
          </a:p>
          <a:p>
            <a:r>
              <a:rPr kumimoji="1" lang="en-US" sz="1200" kern="1200" baseline="0" dirty="0" smtClean="0">
                <a:solidFill>
                  <a:schemeClr val="tx1"/>
                </a:solidFill>
                <a:latin typeface="Times New Roman" pitchFamily="33" charset="0"/>
                <a:ea typeface="+mn-ea"/>
                <a:cs typeface="+mn-cs"/>
              </a:rPr>
              <a:t>have been tried. We mention four of the most common. Probably the most</a:t>
            </a:r>
          </a:p>
          <a:p>
            <a:r>
              <a:rPr kumimoji="1" lang="en-US" sz="1200" kern="1200" baseline="0" dirty="0" smtClean="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smtClean="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smtClean="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smtClean="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smtClean="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smtClean="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smtClean="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smtClean="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smtClean="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smtClean="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smtClean="0">
                <a:solidFill>
                  <a:schemeClr val="tx1"/>
                </a:solidFill>
                <a:latin typeface="Times New Roman" pitchFamily="33" charset="0"/>
                <a:ea typeface="+mn-ea"/>
                <a:cs typeface="+mn-cs"/>
              </a:rPr>
              <a:t>implementation, LRU is the most popular replacement algorithm.</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smtClean="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smtClean="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smtClean="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smtClean="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smtClean="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smtClean="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smtClean="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37</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smtClean="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smtClean="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smtClean="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smtClean="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smtClean="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smtClean="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smtClean="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smtClean="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smtClean="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smtClean="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smtClean="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smtClean="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smtClean="0">
                <a:solidFill>
                  <a:schemeClr val="tx1"/>
                </a:solidFill>
                <a:latin typeface="Times New Roman" pitchFamily="33" charset="0"/>
                <a:ea typeface="+mn-ea"/>
                <a:cs typeface="+mn-cs"/>
              </a:rPr>
              <a:t>invalidate a word in other caches.</a:t>
            </a:r>
          </a:p>
          <a:p>
            <a:endParaRPr kumimoji="1" lang="en-US" sz="1200" kern="1200" baseline="0" dirty="0" smtClean="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38</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simplest technique is called </a:t>
            </a:r>
            <a:r>
              <a:rPr kumimoji="1" lang="en-US" sz="1200" b="1" kern="1200" baseline="0" dirty="0" smtClean="0">
                <a:solidFill>
                  <a:schemeClr val="tx1"/>
                </a:solidFill>
                <a:latin typeface="Times New Roman" pitchFamily="33" charset="0"/>
                <a:ea typeface="+mn-ea"/>
                <a:cs typeface="+mn-cs"/>
              </a:rPr>
              <a:t>write through. </a:t>
            </a:r>
            <a:r>
              <a:rPr kumimoji="1" lang="en-US" sz="1200" b="0" kern="1200" baseline="0" dirty="0" smtClean="0">
                <a:solidFill>
                  <a:schemeClr val="tx1"/>
                </a:solidFill>
                <a:latin typeface="Times New Roman" pitchFamily="33" charset="0"/>
                <a:ea typeface="+mn-ea"/>
                <a:cs typeface="+mn-cs"/>
              </a:rPr>
              <a:t>Using this technique, all write</a:t>
            </a:r>
          </a:p>
          <a:p>
            <a:r>
              <a:rPr kumimoji="1" lang="en-US" sz="1200" kern="1200" baseline="0" dirty="0" smtClean="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smtClean="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smtClean="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smtClean="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smtClean="0">
                <a:solidFill>
                  <a:schemeClr val="tx1"/>
                </a:solidFill>
                <a:latin typeface="Times New Roman" pitchFamily="33" charset="0"/>
                <a:ea typeface="+mn-ea"/>
                <a:cs typeface="+mn-cs"/>
              </a:rPr>
              <a:t>An alternative technique, known as </a:t>
            </a:r>
            <a:r>
              <a:rPr kumimoji="1" lang="en-US" sz="1200" b="1" kern="1200" baseline="0" dirty="0" smtClean="0">
                <a:solidFill>
                  <a:schemeClr val="tx1"/>
                </a:solidFill>
                <a:latin typeface="Times New Roman" pitchFamily="33" charset="0"/>
                <a:ea typeface="+mn-ea"/>
                <a:cs typeface="+mn-cs"/>
              </a:rPr>
              <a:t>write back, </a:t>
            </a:r>
            <a:r>
              <a:rPr kumimoji="1" lang="en-US" sz="1200" b="0" kern="1200" baseline="0" dirty="0" smtClean="0">
                <a:solidFill>
                  <a:schemeClr val="tx1"/>
                </a:solidFill>
                <a:latin typeface="Times New Roman" pitchFamily="33" charset="0"/>
                <a:ea typeface="+mn-ea"/>
                <a:cs typeface="+mn-cs"/>
              </a:rPr>
              <a:t>minimizes memory writes.</a:t>
            </a:r>
          </a:p>
          <a:p>
            <a:r>
              <a:rPr kumimoji="1" lang="en-US" sz="1200" kern="1200" baseline="0" dirty="0" smtClean="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smtClean="0">
                <a:solidFill>
                  <a:schemeClr val="tx1"/>
                </a:solidFill>
                <a:latin typeface="Times New Roman" pitchFamily="33" charset="0"/>
                <a:ea typeface="+mn-ea"/>
                <a:cs typeface="+mn-cs"/>
              </a:rPr>
              <a:t>dirty bit, </a:t>
            </a:r>
            <a:r>
              <a:rPr kumimoji="1" lang="en-US" sz="1200" b="0" kern="1200" baseline="0" dirty="0" smtClean="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smtClean="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smtClean="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smtClean="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smtClean="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smtClean="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smtClean="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smtClean="0">
                <a:solidFill>
                  <a:schemeClr val="tx1"/>
                </a:solidFill>
                <a:latin typeface="Times New Roman" pitchFamily="33" charset="0"/>
                <a:ea typeface="+mn-ea"/>
                <a:cs typeface="+mn-cs"/>
              </a:rPr>
              <a:t>go as high as 50% (matrix transposition).</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smtClean="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smtClean="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smtClean="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smtClean="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smtClean="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smtClean="0">
                <a:solidFill>
                  <a:schemeClr val="tx1"/>
                </a:solidFill>
                <a:latin typeface="Times New Roman" pitchFamily="33" charset="0"/>
                <a:ea typeface="+mn-ea"/>
                <a:cs typeface="+mn-cs"/>
              </a:rPr>
              <a:t>Possible approaches to cache coherency include the following:</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Bus watching with write through: </a:t>
            </a:r>
            <a:r>
              <a:rPr kumimoji="1" lang="en-US" sz="1200" b="0" kern="1200" baseline="0" dirty="0" smtClean="0">
                <a:solidFill>
                  <a:schemeClr val="tx1"/>
                </a:solidFill>
                <a:latin typeface="Times New Roman" pitchFamily="33" charset="0"/>
                <a:ea typeface="+mn-ea"/>
                <a:cs typeface="+mn-cs"/>
              </a:rPr>
              <a:t>Each cache controller monitors the address</a:t>
            </a:r>
          </a:p>
          <a:p>
            <a:r>
              <a:rPr kumimoji="1" lang="en-US" sz="1200" kern="1200" baseline="0" dirty="0" smtClean="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smtClean="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smtClean="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smtClean="0">
                <a:solidFill>
                  <a:schemeClr val="tx1"/>
                </a:solidFill>
                <a:latin typeface="Times New Roman" pitchFamily="33" charset="0"/>
                <a:ea typeface="+mn-ea"/>
                <a:cs typeface="+mn-cs"/>
              </a:rPr>
              <a:t>on the use of a write-through policy by all cache controllers.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Hardware transparency: </a:t>
            </a:r>
            <a:r>
              <a:rPr kumimoji="1" lang="en-US" sz="1200" b="0" kern="1200" baseline="0" dirty="0" smtClean="0">
                <a:solidFill>
                  <a:schemeClr val="tx1"/>
                </a:solidFill>
                <a:latin typeface="Times New Roman" pitchFamily="33" charset="0"/>
                <a:ea typeface="+mn-ea"/>
                <a:cs typeface="+mn-cs"/>
              </a:rPr>
              <a:t>Additional hardware is used to ensure that all updates</a:t>
            </a:r>
          </a:p>
          <a:p>
            <a:r>
              <a:rPr kumimoji="1" lang="en-US" sz="1200" kern="1200" baseline="0" dirty="0" smtClean="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smtClean="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smtClean="0">
                <a:solidFill>
                  <a:schemeClr val="tx1"/>
                </a:solidFill>
                <a:latin typeface="Times New Roman" pitchFamily="33" charset="0"/>
                <a:ea typeface="+mn-ea"/>
                <a:cs typeface="+mn-cs"/>
              </a:rPr>
              <a:t>any matching words in other caches are similarly updated.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Non-cacheable memory: </a:t>
            </a:r>
            <a:r>
              <a:rPr kumimoji="1" lang="en-US" sz="1200" b="0" kern="1200" baseline="0" dirty="0" smtClean="0">
                <a:solidFill>
                  <a:schemeClr val="tx1"/>
                </a:solidFill>
                <a:latin typeface="Times New Roman" pitchFamily="33" charset="0"/>
                <a:ea typeface="+mn-ea"/>
                <a:cs typeface="+mn-cs"/>
              </a:rPr>
              <a:t>Only a portion of main memory is shared by more</a:t>
            </a:r>
          </a:p>
          <a:p>
            <a:r>
              <a:rPr kumimoji="1" lang="en-US" sz="1200" kern="1200" baseline="0" dirty="0" smtClean="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smtClean="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smtClean="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smtClean="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smtClean="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smtClean="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smtClean="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smtClean="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smtClean="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smtClean="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smtClean="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smtClean="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smtClean="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smtClean="0">
                <a:solidFill>
                  <a:schemeClr val="tx1"/>
                </a:solidFill>
                <a:latin typeface="Times New Roman" pitchFamily="33" charset="0"/>
                <a:ea typeface="+mn-ea"/>
                <a:cs typeface="+mn-cs"/>
              </a:rPr>
              <a:t>in data being overwritten shortly after they are fetched.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smtClean="0">
                <a:solidFill>
                  <a:schemeClr val="tx1"/>
                </a:solidFill>
                <a:latin typeface="Times New Roman" pitchFamily="33" charset="0"/>
                <a:ea typeface="+mn-ea"/>
                <a:cs typeface="+mn-cs"/>
              </a:rPr>
              <a:t>word and therefore less likely to be needed in the near future.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smtClean="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smtClean="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smtClean="0">
                <a:solidFill>
                  <a:schemeClr val="tx1"/>
                </a:solidFill>
                <a:latin typeface="Times New Roman" pitchFamily="33" charset="0"/>
                <a:ea typeface="+mn-ea"/>
                <a:cs typeface="+mn-cs"/>
              </a:rPr>
              <a:t>[SMIT87, PRZY88, PRZY90, HAND98]. For HPC systems, 64- and 128-byte cache</a:t>
            </a:r>
          </a:p>
          <a:p>
            <a:r>
              <a:rPr kumimoji="1" lang="en-US" sz="1200" kern="1200" baseline="0" dirty="0" smtClean="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4</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term </a:t>
            </a:r>
            <a:r>
              <a:rPr kumimoji="1" lang="en-US" sz="1200" b="1" kern="1200" baseline="0" dirty="0" smtClean="0">
                <a:solidFill>
                  <a:schemeClr val="tx1"/>
                </a:solidFill>
                <a:latin typeface="Times New Roman" pitchFamily="33" charset="0"/>
                <a:ea typeface="+mn-ea"/>
                <a:cs typeface="+mn-cs"/>
              </a:rPr>
              <a:t>location </a:t>
            </a:r>
            <a:r>
              <a:rPr kumimoji="1" lang="en-US" sz="1200" b="0" kern="1200" baseline="0" dirty="0" smtClean="0">
                <a:solidFill>
                  <a:schemeClr val="tx1"/>
                </a:solidFill>
                <a:latin typeface="Times New Roman" pitchFamily="33" charset="0"/>
                <a:ea typeface="+mn-ea"/>
                <a:cs typeface="+mn-cs"/>
              </a:rPr>
              <a:t>in Table 4.1 refers to whether memory is internal and external</a:t>
            </a:r>
          </a:p>
          <a:p>
            <a:r>
              <a:rPr kumimoji="1" lang="en-US" sz="1200" kern="1200" baseline="0" dirty="0" smtClean="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smtClean="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smtClean="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smtClean="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smtClean="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smtClean="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smtClean="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An obvious characteristic of memory is its </a:t>
            </a:r>
            <a:r>
              <a:rPr kumimoji="1" lang="en-US" sz="1200" b="1" kern="1200" baseline="0" dirty="0" smtClean="0">
                <a:solidFill>
                  <a:schemeClr val="tx1"/>
                </a:solidFill>
                <a:latin typeface="Times New Roman" pitchFamily="33" charset="0"/>
                <a:ea typeface="+mn-ea"/>
                <a:cs typeface="+mn-cs"/>
              </a:rPr>
              <a:t>capacity. </a:t>
            </a:r>
            <a:r>
              <a:rPr kumimoji="1" lang="en-US" sz="1200" b="0" kern="1200" baseline="0" dirty="0" smtClean="0">
                <a:solidFill>
                  <a:schemeClr val="tx1"/>
                </a:solidFill>
                <a:latin typeface="Times New Roman" pitchFamily="33" charset="0"/>
                <a:ea typeface="+mn-ea"/>
                <a:cs typeface="+mn-cs"/>
              </a:rPr>
              <a:t>For internal memory, this is</a:t>
            </a:r>
          </a:p>
          <a:p>
            <a:r>
              <a:rPr kumimoji="1" lang="en-US" sz="1200" kern="1200" baseline="0" dirty="0" smtClean="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smtClean="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A related concept is the </a:t>
            </a:r>
            <a:r>
              <a:rPr kumimoji="1" lang="en-US" sz="1200" b="1" kern="1200" baseline="0" dirty="0" smtClean="0">
                <a:solidFill>
                  <a:schemeClr val="tx1"/>
                </a:solidFill>
                <a:latin typeface="Times New Roman" pitchFamily="33" charset="0"/>
                <a:ea typeface="+mn-ea"/>
                <a:cs typeface="+mn-cs"/>
              </a:rPr>
              <a:t>unit of transfer. </a:t>
            </a:r>
            <a:r>
              <a:rPr kumimoji="1" lang="en-US" sz="1200" b="0" kern="1200" baseline="0" dirty="0" smtClean="0">
                <a:solidFill>
                  <a:schemeClr val="tx1"/>
                </a:solidFill>
                <a:latin typeface="Times New Roman" pitchFamily="33" charset="0"/>
                <a:ea typeface="+mn-ea"/>
                <a:cs typeface="+mn-cs"/>
              </a:rPr>
              <a:t>For internal memory, the unit</a:t>
            </a:r>
          </a:p>
          <a:p>
            <a:r>
              <a:rPr kumimoji="1" lang="en-US" sz="1200" kern="1200" baseline="0" dirty="0" smtClean="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smtClean="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smtClean="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Word: </a:t>
            </a:r>
            <a:r>
              <a:rPr kumimoji="1" lang="en-US" sz="1200" b="0" kern="1200" baseline="0" dirty="0" smtClean="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smtClean="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smtClean="0">
                <a:solidFill>
                  <a:schemeClr val="tx1"/>
                </a:solidFill>
                <a:latin typeface="Times New Roman" pitchFamily="33" charset="0"/>
                <a:ea typeface="+mn-ea"/>
                <a:cs typeface="+mn-cs"/>
              </a:rPr>
              <a:t>length. Unfortunately, there are many exceptions. For example, the CRAY</a:t>
            </a:r>
          </a:p>
          <a:p>
            <a:r>
              <a:rPr kumimoji="1" lang="en-US" sz="1200" kern="1200" baseline="0" dirty="0" smtClean="0">
                <a:solidFill>
                  <a:schemeClr val="tx1"/>
                </a:solidFill>
                <a:latin typeface="Times New Roman" pitchFamily="33" charset="0"/>
                <a:ea typeface="+mn-ea"/>
                <a:cs typeface="+mn-cs"/>
              </a:rPr>
              <a:t>C90 (an older model CRAY supercomputer) has a 64-bit word length but uses</a:t>
            </a:r>
          </a:p>
          <a:p>
            <a:r>
              <a:rPr kumimoji="1" lang="en-US" sz="1200" kern="1200" baseline="0" dirty="0" smtClean="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smtClean="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Addressable units: </a:t>
            </a:r>
            <a:r>
              <a:rPr kumimoji="1" lang="en-US" sz="1200" b="0" kern="1200" baseline="0" dirty="0" smtClean="0">
                <a:solidFill>
                  <a:schemeClr val="tx1"/>
                </a:solidFill>
                <a:latin typeface="Times New Roman" pitchFamily="33" charset="0"/>
                <a:ea typeface="+mn-ea"/>
                <a:cs typeface="+mn-cs"/>
              </a:rPr>
              <a:t>In some systems, the addressable unit is the word. However,</a:t>
            </a:r>
          </a:p>
          <a:p>
            <a:r>
              <a:rPr kumimoji="1" lang="en-US" sz="1200" kern="1200" baseline="0" dirty="0" smtClean="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smtClean="0">
                <a:solidFill>
                  <a:schemeClr val="tx1"/>
                </a:solidFill>
                <a:latin typeface="Times New Roman" pitchFamily="33" charset="0"/>
                <a:ea typeface="+mn-ea"/>
                <a:cs typeface="+mn-cs"/>
              </a:rPr>
              <a:t>between the length in bits </a:t>
            </a:r>
            <a:r>
              <a:rPr kumimoji="1" lang="en-US" sz="1200" i="1" kern="1200" baseline="0" dirty="0" smtClean="0">
                <a:solidFill>
                  <a:schemeClr val="tx1"/>
                </a:solidFill>
                <a:latin typeface="Times New Roman" pitchFamily="33" charset="0"/>
                <a:ea typeface="+mn-ea"/>
                <a:cs typeface="+mn-cs"/>
              </a:rPr>
              <a:t>A of an address and the number N of addressable</a:t>
            </a:r>
          </a:p>
          <a:p>
            <a:r>
              <a:rPr kumimoji="1" lang="en-US" sz="1200" kern="1200" baseline="0" dirty="0" smtClean="0">
                <a:solidFill>
                  <a:schemeClr val="tx1"/>
                </a:solidFill>
                <a:latin typeface="Times New Roman" pitchFamily="33" charset="0"/>
                <a:ea typeface="+mn-ea"/>
                <a:cs typeface="+mn-cs"/>
              </a:rPr>
              <a:t>units is 2</a:t>
            </a:r>
            <a:r>
              <a:rPr kumimoji="1" lang="en-US" sz="1200" i="1" kern="1200" baseline="30000" dirty="0" smtClean="0">
                <a:solidFill>
                  <a:schemeClr val="tx1"/>
                </a:solidFill>
                <a:latin typeface="Times New Roman" pitchFamily="33" charset="0"/>
                <a:ea typeface="+mn-ea"/>
                <a:cs typeface="+mn-cs"/>
              </a:rPr>
              <a:t>A</a:t>
            </a:r>
            <a:r>
              <a:rPr kumimoji="1" lang="en-US" sz="1200" i="1" kern="1200" baseline="0" dirty="0" smtClean="0">
                <a:solidFill>
                  <a:schemeClr val="tx1"/>
                </a:solidFill>
                <a:latin typeface="Times New Roman" pitchFamily="33" charset="0"/>
                <a:ea typeface="+mn-ea"/>
                <a:cs typeface="+mn-cs"/>
              </a:rPr>
              <a:t> = N.</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Unit of transfer: </a:t>
            </a:r>
            <a:r>
              <a:rPr kumimoji="1" lang="en-US" sz="1200" b="0" kern="1200" baseline="0" dirty="0" smtClean="0">
                <a:solidFill>
                  <a:schemeClr val="tx1"/>
                </a:solidFill>
                <a:latin typeface="Times New Roman" pitchFamily="33" charset="0"/>
                <a:ea typeface="+mn-ea"/>
                <a:cs typeface="+mn-cs"/>
              </a:rPr>
              <a:t>For main memory, this is the number of bits read out of or</a:t>
            </a:r>
          </a:p>
          <a:p>
            <a:r>
              <a:rPr kumimoji="1" lang="en-US" sz="1200" kern="1200" baseline="0" dirty="0" smtClean="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smtClean="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smtClean="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As logic density has increased, it has become possible to</a:t>
            </a:r>
          </a:p>
          <a:p>
            <a:r>
              <a:rPr kumimoji="1" lang="en-US" sz="1200" kern="1200" baseline="0" dirty="0" smtClean="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smtClean="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smtClean="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smtClean="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smtClean="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smtClean="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smtClean="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smtClean="0">
                <a:solidFill>
                  <a:schemeClr val="tx1"/>
                </a:solidFill>
                <a:latin typeface="Times New Roman" pitchFamily="33" charset="0"/>
                <a:ea typeface="+mn-ea"/>
                <a:cs typeface="+mn-cs"/>
              </a:rPr>
              <a:t>this period the bus is free to support other transfers.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smtClean="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smtClean="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smtClean="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smtClean="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smtClean="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smtClean="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smtClean="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smtClean="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smtClean="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smtClean="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smtClean="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smtClean="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smtClean="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smtClean="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smtClean="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smtClean="0">
                <a:solidFill>
                  <a:schemeClr val="tx1"/>
                </a:solidFill>
                <a:latin typeface="Times New Roman" pitchFamily="33" charset="0"/>
                <a:ea typeface="+mn-ea"/>
                <a:cs typeface="+mn-cs"/>
              </a:rPr>
              <a:t>cache on the processor chip, improving performance.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smtClean="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smtClean="0">
                <a:solidFill>
                  <a:schemeClr val="tx1"/>
                </a:solidFill>
                <a:latin typeface="Times New Roman" pitchFamily="33" charset="0"/>
                <a:ea typeface="+mn-ea"/>
                <a:cs typeface="+mn-cs"/>
              </a:rPr>
              <a:t>of a second-level cache does improve performance (e.g., see [AZIM92], [NOVI93],</a:t>
            </a:r>
          </a:p>
          <a:p>
            <a:r>
              <a:rPr kumimoji="1" lang="en-US" sz="1200" kern="1200" baseline="0" dirty="0" smtClean="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smtClean="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smtClean="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smtClean="0">
                <a:solidFill>
                  <a:schemeClr val="tx1"/>
                </a:solidFill>
                <a:latin typeface="Times New Roman" pitchFamily="33" charset="0"/>
                <a:ea typeface="+mn-ea"/>
                <a:cs typeface="+mn-cs"/>
              </a:rPr>
              <a:t>as a function of cache size [GENU04]. The figure assumes that both</a:t>
            </a:r>
          </a:p>
          <a:p>
            <a:r>
              <a:rPr kumimoji="1" lang="en-US" sz="1200" kern="1200" baseline="0" dirty="0" smtClean="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smtClean="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smtClean="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smtClean="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smtClean="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smtClean="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smtClean="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smtClean="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smtClean="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smtClean="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smtClean="0">
                <a:solidFill>
                  <a:schemeClr val="tx1"/>
                </a:solidFill>
                <a:latin typeface="Times New Roman" pitchFamily="33" charset="0"/>
                <a:ea typeface="+mn-ea"/>
                <a:cs typeface="+mn-cs"/>
              </a:rPr>
              <a:t>microprocessors have moved the L2 cache onto the processor chip and</a:t>
            </a:r>
          </a:p>
          <a:p>
            <a:r>
              <a:rPr kumimoji="1" lang="en-US" sz="1200" kern="1200" baseline="0" dirty="0" smtClean="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smtClean="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smtClean="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smtClean="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smtClean="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smtClean="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33" charset="0"/>
                <a:ea typeface="+mn-ea"/>
                <a:cs typeface="+mn-cs"/>
              </a:rPr>
              <a:t>When the on-chip cache first made an appearance,</a:t>
            </a:r>
          </a:p>
          <a:p>
            <a:r>
              <a:rPr kumimoji="1" lang="en-US" sz="1200" kern="1200" baseline="0" dirty="0" smtClean="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smtClean="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smtClean="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smtClean="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smtClean="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smtClean="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There are two potential advantages of a unified cache: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smtClean="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smtClean="0">
                <a:solidFill>
                  <a:schemeClr val="tx1"/>
                </a:solidFill>
                <a:latin typeface="Times New Roman" pitchFamily="33" charset="0"/>
                <a:ea typeface="+mn-ea"/>
                <a:cs typeface="+mn-cs"/>
              </a:rPr>
              <a:t>That is, if an execution pattern involves many more instruction fetches</a:t>
            </a:r>
          </a:p>
          <a:p>
            <a:r>
              <a:rPr kumimoji="1" lang="en-US" sz="1200" kern="1200" baseline="0" dirty="0" smtClean="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smtClean="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Only one cache needs to be designed and implemented.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smtClean="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smtClean="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smtClean="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smtClean="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smtClean="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smtClean="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smtClean="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smtClean="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smtClean="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smtClean="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smtClean="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smtClean="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smtClean="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43</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smtClean="0">
                <a:solidFill>
                  <a:schemeClr val="tx1"/>
                </a:solidFill>
                <a:latin typeface="Times New Roman" pitchFamily="33" charset="0"/>
                <a:ea typeface="+mn-ea"/>
                <a:cs typeface="+mn-cs"/>
              </a:rPr>
              <a:t>(Table 4.4). The 80386 does not include an on-chip cache. The 80486</a:t>
            </a:r>
          </a:p>
          <a:p>
            <a:r>
              <a:rPr kumimoji="1" lang="en-US" sz="1200" kern="1200" baseline="0" dirty="0" smtClean="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smtClean="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smtClean="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smtClean="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smtClean="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smtClean="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smtClean="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smtClean="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smtClean="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smtClean="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smtClean="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smtClean="0">
                <a:solidFill>
                  <a:schemeClr val="tx1"/>
                </a:solidFill>
                <a:latin typeface="Times New Roman" pitchFamily="33" charset="0"/>
                <a:ea typeface="+mn-ea"/>
                <a:cs typeface="+mn-cs"/>
              </a:rPr>
              <a:t>components: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Fetch/decode unit: </a:t>
            </a:r>
            <a:r>
              <a:rPr kumimoji="1" lang="en-US" sz="1200" b="0" kern="1200" baseline="0" dirty="0" smtClean="0">
                <a:solidFill>
                  <a:schemeClr val="tx1"/>
                </a:solidFill>
                <a:latin typeface="Times New Roman" pitchFamily="33" charset="0"/>
                <a:ea typeface="+mn-ea"/>
                <a:cs typeface="+mn-cs"/>
              </a:rPr>
              <a:t>Fetches program instructions in order from the L2 cache,</a:t>
            </a:r>
          </a:p>
          <a:p>
            <a:r>
              <a:rPr kumimoji="1" lang="en-US" sz="1200" kern="1200" baseline="0" dirty="0" smtClean="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smtClean="0">
                <a:solidFill>
                  <a:schemeClr val="tx1"/>
                </a:solidFill>
                <a:latin typeface="Times New Roman" pitchFamily="33" charset="0"/>
                <a:ea typeface="+mn-ea"/>
                <a:cs typeface="+mn-cs"/>
              </a:rPr>
              <a:t>instruction cache.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Out-of-order execution logic: </a:t>
            </a:r>
            <a:r>
              <a:rPr kumimoji="1" lang="en-US" sz="1200" b="0" kern="1200" baseline="0" dirty="0" smtClean="0">
                <a:solidFill>
                  <a:schemeClr val="tx1"/>
                </a:solidFill>
                <a:latin typeface="Times New Roman" pitchFamily="33" charset="0"/>
                <a:ea typeface="+mn-ea"/>
                <a:cs typeface="+mn-cs"/>
              </a:rPr>
              <a:t>Schedules execution of the micro-operations</a:t>
            </a:r>
          </a:p>
          <a:p>
            <a:r>
              <a:rPr kumimoji="1" lang="en-US" sz="1200" kern="1200" baseline="0" dirty="0" smtClean="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smtClean="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smtClean="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smtClean="0">
                <a:solidFill>
                  <a:schemeClr val="tx1"/>
                </a:solidFill>
                <a:latin typeface="Times New Roman" pitchFamily="33" charset="0"/>
                <a:ea typeface="+mn-ea"/>
                <a:cs typeface="+mn-cs"/>
              </a:rPr>
              <a:t>execution of micro-operations that may be required in the future.</a:t>
            </a:r>
          </a:p>
          <a:p>
            <a:endParaRPr kumimoji="1" lang="en-US" sz="1200"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Execution units: </a:t>
            </a:r>
            <a:r>
              <a:rPr kumimoji="1" lang="en-US" sz="1200" b="0" kern="1200" baseline="0" dirty="0" smtClean="0">
                <a:solidFill>
                  <a:schemeClr val="tx1"/>
                </a:solidFill>
                <a:latin typeface="Times New Roman" pitchFamily="33" charset="0"/>
                <a:ea typeface="+mn-ea"/>
                <a:cs typeface="+mn-cs"/>
              </a:rPr>
              <a:t>These units executes micro-operations, fetching the required</a:t>
            </a:r>
          </a:p>
          <a:p>
            <a:r>
              <a:rPr kumimoji="1" lang="en-US" sz="1200" kern="1200" baseline="0" dirty="0" smtClean="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Memory subsystem: </a:t>
            </a:r>
            <a:r>
              <a:rPr kumimoji="1" lang="en-US" sz="1200" b="0" kern="1200" baseline="0" dirty="0" smtClean="0">
                <a:solidFill>
                  <a:schemeClr val="tx1"/>
                </a:solidFill>
                <a:latin typeface="Times New Roman" pitchFamily="33" charset="0"/>
                <a:ea typeface="+mn-ea"/>
                <a:cs typeface="+mn-cs"/>
              </a:rPr>
              <a:t>This unit includes the L2 and L3 caches and the system</a:t>
            </a:r>
          </a:p>
          <a:p>
            <a:r>
              <a:rPr kumimoji="1" lang="en-US" sz="1200" kern="1200" baseline="0" dirty="0" smtClean="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smtClean="0">
                <a:solidFill>
                  <a:schemeClr val="tx1"/>
                </a:solidFill>
                <a:latin typeface="Times New Roman" pitchFamily="33" charset="0"/>
                <a:ea typeface="+mn-ea"/>
                <a:cs typeface="+mn-cs"/>
              </a:rPr>
              <a:t>cache miss and to access the system I/O resources.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smtClean="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smtClean="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smtClean="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smtClean="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smtClean="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smtClean="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smtClean="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smtClean="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smtClean="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smtClean="0">
                <a:solidFill>
                  <a:schemeClr val="tx1"/>
                </a:solidFill>
                <a:latin typeface="Times New Roman" pitchFamily="33" charset="0"/>
                <a:ea typeface="+mn-ea"/>
                <a:cs typeface="+mn-cs"/>
              </a:rPr>
              <a:t>logic. We return to this topic in Chapter 16.</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smtClean="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smtClean="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smtClean="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smtClean="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smtClean="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smtClean="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smtClean="0">
                <a:solidFill>
                  <a:schemeClr val="tx1"/>
                </a:solidFill>
                <a:latin typeface="Times New Roman" pitchFamily="33" charset="0"/>
                <a:ea typeface="+mn-ea"/>
                <a:cs typeface="+mn-cs"/>
              </a:rPr>
              <a:t>writes back and invalidates external cache.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smtClean="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4 summary.</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5</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Another distinction among memory types is the </a:t>
            </a:r>
            <a:r>
              <a:rPr kumimoji="1" lang="en-US" sz="1200" b="1" kern="1200" baseline="0" dirty="0" smtClean="0">
                <a:solidFill>
                  <a:schemeClr val="tx1"/>
                </a:solidFill>
                <a:latin typeface="Times New Roman" pitchFamily="33" charset="0"/>
                <a:ea typeface="+mn-ea"/>
                <a:cs typeface="+mn-cs"/>
              </a:rPr>
              <a:t>method of accessing </a:t>
            </a:r>
            <a:r>
              <a:rPr kumimoji="1" lang="en-US" sz="1200" b="0" kern="1200" baseline="0" dirty="0" smtClean="0">
                <a:solidFill>
                  <a:schemeClr val="tx1"/>
                </a:solidFill>
                <a:latin typeface="Times New Roman" pitchFamily="33" charset="0"/>
                <a:ea typeface="+mn-ea"/>
                <a:cs typeface="+mn-cs"/>
              </a:rPr>
              <a:t>units of</a:t>
            </a:r>
          </a:p>
          <a:p>
            <a:r>
              <a:rPr kumimoji="1" lang="en-US" sz="1200" kern="1200" baseline="0" dirty="0" smtClean="0">
                <a:solidFill>
                  <a:schemeClr val="tx1"/>
                </a:solidFill>
                <a:latin typeface="Times New Roman" pitchFamily="33" charset="0"/>
                <a:ea typeface="+mn-ea"/>
                <a:cs typeface="+mn-cs"/>
              </a:rPr>
              <a:t>data. These include the following:</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Sequential access</a:t>
            </a:r>
            <a:r>
              <a:rPr kumimoji="1" lang="en-US" sz="1200" b="0" kern="1200" baseline="0" dirty="0" smtClean="0">
                <a:solidFill>
                  <a:schemeClr val="tx1"/>
                </a:solidFill>
                <a:latin typeface="Times New Roman" pitchFamily="33" charset="0"/>
                <a:ea typeface="+mn-ea"/>
                <a:cs typeface="+mn-cs"/>
              </a:rPr>
              <a:t>:  Memory is organized into units of data, called records.</a:t>
            </a:r>
          </a:p>
          <a:p>
            <a:r>
              <a:rPr kumimoji="1" lang="en-US" sz="1200" kern="1200" baseline="0" dirty="0" smtClean="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smtClean="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smtClean="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smtClean="0">
                <a:solidFill>
                  <a:schemeClr val="tx1"/>
                </a:solidFill>
                <a:latin typeface="Times New Roman" pitchFamily="33" charset="0"/>
                <a:ea typeface="+mn-ea"/>
                <a:cs typeface="+mn-cs"/>
              </a:rPr>
              <a:t>to the desired location, passing and rejecting each intermediate record.</a:t>
            </a:r>
          </a:p>
          <a:p>
            <a:r>
              <a:rPr kumimoji="1" lang="en-US" sz="1200" kern="1200" baseline="0" dirty="0" smtClean="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smtClean="0">
                <a:solidFill>
                  <a:schemeClr val="tx1"/>
                </a:solidFill>
                <a:latin typeface="Times New Roman" pitchFamily="33" charset="0"/>
                <a:ea typeface="+mn-ea"/>
                <a:cs typeface="+mn-cs"/>
              </a:rPr>
              <a:t>in Chapter 6, are sequential access.</a:t>
            </a:r>
          </a:p>
          <a:p>
            <a:endParaRPr kumimoji="1" lang="en-US" sz="1200"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Direct access: </a:t>
            </a:r>
            <a:r>
              <a:rPr kumimoji="1" lang="en-US" sz="1200" b="0" kern="1200" baseline="0" dirty="0" smtClean="0">
                <a:solidFill>
                  <a:schemeClr val="tx1"/>
                </a:solidFill>
                <a:latin typeface="Times New Roman" pitchFamily="33" charset="0"/>
                <a:ea typeface="+mn-ea"/>
                <a:cs typeface="+mn-cs"/>
              </a:rPr>
              <a:t>As with sequential access, direct access involves a shared</a:t>
            </a:r>
          </a:p>
          <a:p>
            <a:r>
              <a:rPr kumimoji="1" lang="en-US" sz="1200" kern="1200" baseline="0" dirty="0" smtClean="0">
                <a:solidFill>
                  <a:schemeClr val="tx1"/>
                </a:solidFill>
                <a:latin typeface="Times New Roman" pitchFamily="33" charset="0"/>
                <a:ea typeface="+mn-ea"/>
                <a:cs typeface="+mn-cs"/>
              </a:rPr>
              <a:t>read–write mechanism. However, individual blocks or records have a unique</a:t>
            </a:r>
          </a:p>
          <a:p>
            <a:r>
              <a:rPr kumimoji="1" lang="en-US" sz="1200" kern="1200" baseline="0" dirty="0" smtClean="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smtClean="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smtClean="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smtClean="0">
                <a:solidFill>
                  <a:schemeClr val="tx1"/>
                </a:solidFill>
                <a:latin typeface="Times New Roman" pitchFamily="33" charset="0"/>
                <a:ea typeface="+mn-ea"/>
                <a:cs typeface="+mn-cs"/>
              </a:rPr>
              <a:t>Chapter 6, are direct access.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Random access: </a:t>
            </a:r>
            <a:r>
              <a:rPr kumimoji="1" lang="en-US" sz="1200" b="0" kern="1200" baseline="0" dirty="0" smtClean="0">
                <a:solidFill>
                  <a:schemeClr val="tx1"/>
                </a:solidFill>
                <a:latin typeface="Times New Roman" pitchFamily="33" charset="0"/>
                <a:ea typeface="+mn-ea"/>
                <a:cs typeface="+mn-cs"/>
              </a:rPr>
              <a:t>Each addressable location in memory has a unique, physically</a:t>
            </a:r>
          </a:p>
          <a:p>
            <a:r>
              <a:rPr kumimoji="1" lang="en-US" sz="1200" kern="1200" baseline="0" dirty="0" smtClean="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smtClean="0">
                <a:solidFill>
                  <a:schemeClr val="tx1"/>
                </a:solidFill>
                <a:latin typeface="Times New Roman" pitchFamily="33" charset="0"/>
                <a:ea typeface="+mn-ea"/>
                <a:cs typeface="+mn-cs"/>
              </a:rPr>
              <a:t>of the sequence of prior accesses and is constant. Thus, any location</a:t>
            </a:r>
          </a:p>
          <a:p>
            <a:r>
              <a:rPr kumimoji="1" lang="en-US" sz="1200" kern="1200" baseline="0" dirty="0" smtClean="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smtClean="0">
                <a:solidFill>
                  <a:schemeClr val="tx1"/>
                </a:solidFill>
                <a:latin typeface="Times New Roman" pitchFamily="33" charset="0"/>
                <a:ea typeface="+mn-ea"/>
                <a:cs typeface="+mn-cs"/>
              </a:rPr>
              <a:t>and some cache systems are random access.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Associative: </a:t>
            </a:r>
            <a:r>
              <a:rPr kumimoji="1" lang="en-US" sz="1200" b="0" kern="1200" baseline="0" dirty="0" smtClean="0">
                <a:solidFill>
                  <a:schemeClr val="tx1"/>
                </a:solidFill>
                <a:latin typeface="Times New Roman" pitchFamily="33" charset="0"/>
                <a:ea typeface="+mn-ea"/>
                <a:cs typeface="+mn-cs"/>
              </a:rPr>
              <a:t>This is a random access type of memory that enables one to make</a:t>
            </a:r>
          </a:p>
          <a:p>
            <a:r>
              <a:rPr kumimoji="1" lang="en-US" sz="1200" kern="1200" baseline="0" dirty="0" smtClean="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smtClean="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smtClean="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smtClean="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smtClean="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smtClean="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6</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smtClean="0">
                <a:solidFill>
                  <a:schemeClr val="tx1"/>
                </a:solidFill>
                <a:latin typeface="Times New Roman" pitchFamily="33" charset="0"/>
                <a:ea typeface="+mn-ea"/>
                <a:cs typeface="+mn-cs"/>
              </a:rPr>
              <a:t>are capacity and </a:t>
            </a:r>
            <a:r>
              <a:rPr kumimoji="1" lang="en-US" sz="1200" b="1" kern="1200" baseline="0" dirty="0" smtClean="0">
                <a:solidFill>
                  <a:schemeClr val="tx1"/>
                </a:solidFill>
                <a:latin typeface="Times New Roman" pitchFamily="33" charset="0"/>
                <a:ea typeface="+mn-ea"/>
                <a:cs typeface="+mn-cs"/>
              </a:rPr>
              <a:t>performance. </a:t>
            </a:r>
            <a:r>
              <a:rPr kumimoji="1" lang="en-US" sz="1200" b="0" kern="1200" baseline="0" dirty="0" smtClean="0">
                <a:solidFill>
                  <a:schemeClr val="tx1"/>
                </a:solidFill>
                <a:latin typeface="Times New Roman" pitchFamily="33" charset="0"/>
                <a:ea typeface="+mn-ea"/>
                <a:cs typeface="+mn-cs"/>
              </a:rPr>
              <a:t>Three performance parameters are used: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Access time (latency): </a:t>
            </a:r>
            <a:r>
              <a:rPr kumimoji="1" lang="en-US" sz="1200" b="0" kern="1200" baseline="0" dirty="0" smtClean="0">
                <a:solidFill>
                  <a:schemeClr val="tx1"/>
                </a:solidFill>
                <a:latin typeface="Times New Roman" pitchFamily="33" charset="0"/>
                <a:ea typeface="+mn-ea"/>
                <a:cs typeface="+mn-cs"/>
              </a:rPr>
              <a:t>For random-access memory, this is the time it takes to</a:t>
            </a:r>
          </a:p>
          <a:p>
            <a:r>
              <a:rPr kumimoji="1" lang="en-US" sz="1200" kern="1200" baseline="0" dirty="0" smtClean="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smtClean="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smtClean="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smtClean="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Memory cycle time: </a:t>
            </a:r>
            <a:r>
              <a:rPr kumimoji="1" lang="en-US" sz="1200" b="0" kern="1200" baseline="0" dirty="0" smtClean="0">
                <a:solidFill>
                  <a:schemeClr val="tx1"/>
                </a:solidFill>
                <a:latin typeface="Times New Roman" pitchFamily="33" charset="0"/>
                <a:ea typeface="+mn-ea"/>
                <a:cs typeface="+mn-cs"/>
              </a:rPr>
              <a:t>This concept is primarily applied to random-access memory</a:t>
            </a:r>
          </a:p>
          <a:p>
            <a:r>
              <a:rPr kumimoji="1" lang="en-US" sz="1200" kern="1200" baseline="0" dirty="0" smtClean="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smtClean="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smtClean="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smtClean="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a:t>
            </a:r>
            <a:r>
              <a:rPr kumimoji="1" lang="en-US" sz="1200" b="1" kern="1200" baseline="0" dirty="0" smtClean="0">
                <a:solidFill>
                  <a:schemeClr val="tx1"/>
                </a:solidFill>
                <a:latin typeface="Times New Roman" pitchFamily="33" charset="0"/>
                <a:ea typeface="+mn-ea"/>
                <a:cs typeface="+mn-cs"/>
              </a:rPr>
              <a:t>Transfer rate: </a:t>
            </a:r>
            <a:r>
              <a:rPr kumimoji="1" lang="en-US" sz="1200" b="0" kern="1200" baseline="0" dirty="0" smtClean="0">
                <a:solidFill>
                  <a:schemeClr val="tx1"/>
                </a:solidFill>
                <a:latin typeface="Times New Roman" pitchFamily="33" charset="0"/>
                <a:ea typeface="+mn-ea"/>
                <a:cs typeface="+mn-cs"/>
              </a:rPr>
              <a:t>This is the rate at which data can be transferred into or out of a</a:t>
            </a:r>
          </a:p>
          <a:p>
            <a:r>
              <a:rPr kumimoji="1" lang="en-US" sz="1200" kern="1200" baseline="0" dirty="0" smtClean="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33" charset="0"/>
                <a:ea typeface="+mn-ea"/>
                <a:cs typeface="+mn-cs"/>
              </a:rPr>
              <a:t>A variety of </a:t>
            </a:r>
            <a:r>
              <a:rPr kumimoji="1" lang="en-US" sz="1200" b="1" kern="1200" baseline="0" dirty="0" smtClean="0">
                <a:solidFill>
                  <a:schemeClr val="tx1"/>
                </a:solidFill>
                <a:latin typeface="Times New Roman" pitchFamily="33" charset="0"/>
                <a:ea typeface="+mn-ea"/>
                <a:cs typeface="+mn-cs"/>
              </a:rPr>
              <a:t>physical types of memory have been employed. The most common</a:t>
            </a:r>
          </a:p>
          <a:p>
            <a:r>
              <a:rPr kumimoji="1" lang="en-US" sz="1200" kern="1200" baseline="0" dirty="0" smtClean="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smtClean="0">
                <a:solidFill>
                  <a:schemeClr val="tx1"/>
                </a:solidFill>
                <a:latin typeface="Times New Roman" pitchFamily="33" charset="0"/>
                <a:ea typeface="+mn-ea"/>
                <a:cs typeface="+mn-cs"/>
              </a:rPr>
              <a:t>tape, and optical and magneto-optical.</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Several </a:t>
            </a:r>
            <a:r>
              <a:rPr kumimoji="1" lang="en-US" sz="1200" b="1" kern="1200" baseline="0" dirty="0" smtClean="0">
                <a:solidFill>
                  <a:schemeClr val="tx1"/>
                </a:solidFill>
                <a:latin typeface="Times New Roman" pitchFamily="33" charset="0"/>
                <a:ea typeface="+mn-ea"/>
                <a:cs typeface="+mn-cs"/>
              </a:rPr>
              <a:t>physical characteristics </a:t>
            </a:r>
            <a:r>
              <a:rPr kumimoji="1" lang="en-US" sz="1200" b="0" kern="1200" baseline="0" dirty="0" smtClean="0">
                <a:solidFill>
                  <a:schemeClr val="tx1"/>
                </a:solidFill>
                <a:latin typeface="Times New Roman" pitchFamily="33" charset="0"/>
                <a:ea typeface="+mn-ea"/>
                <a:cs typeface="+mn-cs"/>
              </a:rPr>
              <a:t>of data storage are important. In a volatile</a:t>
            </a:r>
          </a:p>
          <a:p>
            <a:r>
              <a:rPr kumimoji="1" lang="en-US" sz="1200" kern="1200" baseline="0" dirty="0" smtClean="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smtClean="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smtClean="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smtClean="0">
                <a:solidFill>
                  <a:schemeClr val="tx1"/>
                </a:solidFill>
                <a:latin typeface="Times New Roman" pitchFamily="33" charset="0"/>
                <a:ea typeface="+mn-ea"/>
                <a:cs typeface="+mn-cs"/>
              </a:rPr>
              <a:t>Magnetic-surface memories are nonvolatile. Semiconductor memory (memory</a:t>
            </a:r>
          </a:p>
          <a:p>
            <a:r>
              <a:rPr kumimoji="1" lang="en-US" sz="1200" kern="1200" baseline="0" dirty="0" smtClean="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smtClean="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smtClean="0">
                <a:solidFill>
                  <a:schemeClr val="tx1"/>
                </a:solidFill>
                <a:latin typeface="Times New Roman" pitchFamily="33" charset="0"/>
                <a:ea typeface="+mn-ea"/>
                <a:cs typeface="+mn-cs"/>
              </a:rPr>
              <a:t>this type is known as </a:t>
            </a:r>
            <a:r>
              <a:rPr kumimoji="1" lang="en-US" sz="1200" i="1" kern="1200" baseline="0" dirty="0" smtClean="0">
                <a:solidFill>
                  <a:schemeClr val="tx1"/>
                </a:solidFill>
                <a:latin typeface="Times New Roman" pitchFamily="33" charset="0"/>
                <a:ea typeface="+mn-ea"/>
                <a:cs typeface="+mn-cs"/>
              </a:rPr>
              <a:t>read-only memory (ROM). </a:t>
            </a:r>
            <a:r>
              <a:rPr kumimoji="1" lang="en-US" sz="1200" i="0" kern="1200" baseline="0" dirty="0" smtClean="0">
                <a:solidFill>
                  <a:schemeClr val="tx1"/>
                </a:solidFill>
                <a:latin typeface="Times New Roman" pitchFamily="33" charset="0"/>
                <a:ea typeface="+mn-ea"/>
                <a:cs typeface="+mn-cs"/>
              </a:rPr>
              <a:t>Of necessity, a practical nonerasable</a:t>
            </a:r>
          </a:p>
          <a:p>
            <a:r>
              <a:rPr kumimoji="1" lang="en-US" sz="1200" kern="1200" baseline="0" dirty="0" smtClean="0">
                <a:solidFill>
                  <a:schemeClr val="tx1"/>
                </a:solidFill>
                <a:latin typeface="Times New Roman" pitchFamily="33" charset="0"/>
                <a:ea typeface="+mn-ea"/>
                <a:cs typeface="+mn-cs"/>
              </a:rPr>
              <a:t>memory must also be nonvolatile.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For random-access memory, the </a:t>
            </a:r>
            <a:r>
              <a:rPr kumimoji="1" lang="en-US" sz="1200" b="1" kern="1200" baseline="0" dirty="0" smtClean="0">
                <a:solidFill>
                  <a:schemeClr val="tx1"/>
                </a:solidFill>
                <a:latin typeface="Times New Roman" pitchFamily="33" charset="0"/>
                <a:ea typeface="+mn-ea"/>
                <a:cs typeface="+mn-cs"/>
              </a:rPr>
              <a:t>organization </a:t>
            </a:r>
            <a:r>
              <a:rPr kumimoji="1" lang="en-US" sz="1200" b="0" kern="1200" baseline="0" dirty="0" smtClean="0">
                <a:solidFill>
                  <a:schemeClr val="tx1"/>
                </a:solidFill>
                <a:latin typeface="Times New Roman" pitchFamily="33" charset="0"/>
                <a:ea typeface="+mn-ea"/>
                <a:cs typeface="+mn-cs"/>
              </a:rPr>
              <a:t>is a key design issue. In this context,</a:t>
            </a:r>
          </a:p>
          <a:p>
            <a:r>
              <a:rPr kumimoji="1" lang="en-US" sz="1200" b="0" i="1" kern="1200" baseline="0" dirty="0" smtClean="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smtClean="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smtClean="0">
                <a:solidFill>
                  <a:schemeClr val="tx1"/>
                </a:solidFill>
                <a:latin typeface="Times New Roman" pitchFamily="33" charset="0"/>
                <a:ea typeface="+mn-ea"/>
                <a:cs typeface="+mn-cs"/>
              </a:rPr>
              <a:t>How much? How fast? How expensive?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smtClean="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smtClean="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smtClean="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smtClean="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smtClean="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smtClean="0">
                <a:solidFill>
                  <a:schemeClr val="tx1"/>
                </a:solidFill>
                <a:latin typeface="Times New Roman" pitchFamily="33" charset="0"/>
                <a:ea typeface="+mn-ea"/>
                <a:cs typeface="+mn-cs"/>
              </a:rPr>
              <a:t>be reasonable in relationship to other components.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smtClean="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smtClean="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smtClean="0">
                <a:solidFill>
                  <a:schemeClr val="tx1"/>
                </a:solidFill>
                <a:latin typeface="Times New Roman" pitchFamily="33" charset="0"/>
                <a:ea typeface="+mn-ea"/>
                <a:cs typeface="+mn-cs"/>
              </a:rPr>
              <a:t>relationships hold: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Faster access time, greater cost per bit</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Greater capacity, smaller cost per bit</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 Greater capacity, slower access time</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smtClean="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smtClean="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smtClean="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smtClean="0">
                <a:solidFill>
                  <a:schemeClr val="tx1"/>
                </a:solidFill>
                <a:latin typeface="Times New Roman" pitchFamily="33" charset="0"/>
                <a:ea typeface="+mn-ea"/>
                <a:cs typeface="+mn-cs"/>
              </a:rPr>
              <a:t>with short access times.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smtClean="0">
                <a:solidFill>
                  <a:schemeClr val="tx1"/>
                </a:solidFill>
                <a:latin typeface="Times New Roman" pitchFamily="33" charset="0"/>
                <a:ea typeface="+mn-ea"/>
                <a:cs typeface="+mn-cs"/>
              </a:rPr>
              <a:t>technology, but to employ a </a:t>
            </a:r>
            <a:r>
              <a:rPr kumimoji="1" lang="en-US" sz="1200" b="1" kern="1200" baseline="0" dirty="0" smtClean="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33" charset="0"/>
                <a:ea typeface="+mn-ea"/>
                <a:cs typeface="+mn-cs"/>
              </a:rPr>
              <a:t>A typical hierarchy is illustrated in</a:t>
            </a:r>
          </a:p>
          <a:p>
            <a:r>
              <a:rPr kumimoji="1" lang="en-US" sz="1200" kern="1200" baseline="0" dirty="0" smtClean="0">
                <a:solidFill>
                  <a:schemeClr val="tx1"/>
                </a:solidFill>
                <a:latin typeface="Times New Roman" pitchFamily="33" charset="0"/>
                <a:ea typeface="+mn-ea"/>
                <a:cs typeface="+mn-cs"/>
              </a:rPr>
              <a:t>Figure 4.1. As one goes down the hierarchy, the following occur:</a:t>
            </a:r>
          </a:p>
          <a:p>
            <a:endParaRPr kumimoji="1" lang="en-US" sz="1200" b="1"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a. Decreasing cost per bit</a:t>
            </a:r>
          </a:p>
          <a:p>
            <a:endParaRPr kumimoji="1" lang="en-US" sz="1200" b="1"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b. Increasing capacity</a:t>
            </a:r>
          </a:p>
          <a:p>
            <a:endParaRPr kumimoji="1" lang="en-US" sz="1200" b="1"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c. Increasing access time</a:t>
            </a:r>
          </a:p>
          <a:p>
            <a:endParaRPr kumimoji="1" lang="en-US" sz="1200" b="1" kern="1200" baseline="0" dirty="0" smtClean="0">
              <a:solidFill>
                <a:schemeClr val="tx1"/>
              </a:solidFill>
              <a:latin typeface="Times New Roman" pitchFamily="33" charset="0"/>
              <a:ea typeface="+mn-ea"/>
              <a:cs typeface="+mn-cs"/>
            </a:endParaRPr>
          </a:p>
          <a:p>
            <a:r>
              <a:rPr kumimoji="1" lang="en-US" sz="1200" b="1" kern="1200" baseline="0" dirty="0" smtClean="0">
                <a:solidFill>
                  <a:schemeClr val="tx1"/>
                </a:solidFill>
                <a:latin typeface="Times New Roman" pitchFamily="33" charset="0"/>
                <a:ea typeface="+mn-ea"/>
                <a:cs typeface="+mn-cs"/>
              </a:rPr>
              <a:t>d. Decreasing frequency of access of the memory by the processor</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Thus, smaller, more expensive, faster memories are supplemented by larger,</a:t>
            </a:r>
          </a:p>
          <a:p>
            <a:r>
              <a:rPr kumimoji="1" lang="en-US" sz="1200" kern="1200" baseline="0" dirty="0" smtClean="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smtClean="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smtClean="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smtClean="0">
                <a:solidFill>
                  <a:schemeClr val="tx1"/>
                </a:solidFill>
                <a:latin typeface="Times New Roman" pitchFamily="33" charset="0"/>
                <a:ea typeface="+mn-ea"/>
                <a:cs typeface="+mn-cs"/>
              </a:rPr>
              <a:t>explanation is provided at this point.</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smtClean="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smtClean="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smtClean="0">
                <a:solidFill>
                  <a:schemeClr val="tx1"/>
                </a:solidFill>
                <a:latin typeface="Times New Roman" pitchFamily="33" charset="0"/>
                <a:ea typeface="+mn-ea"/>
                <a:cs typeface="+mn-cs"/>
              </a:rPr>
              <a:t>(c). Fortunately, condition (d) is also generally valid.</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basis for the validity of condition (d) is a principle known as </a:t>
            </a:r>
            <a:r>
              <a:rPr kumimoji="1" lang="en-US" sz="1200" b="1" kern="1200" baseline="0" dirty="0" smtClean="0">
                <a:solidFill>
                  <a:schemeClr val="tx1"/>
                </a:solidFill>
                <a:latin typeface="Times New Roman" pitchFamily="33" charset="0"/>
                <a:ea typeface="+mn-ea"/>
                <a:cs typeface="+mn-cs"/>
              </a:rPr>
              <a:t>locality of</a:t>
            </a:r>
          </a:p>
          <a:p>
            <a:r>
              <a:rPr kumimoji="1" lang="en-US" sz="1200" b="1" kern="1200" baseline="0" dirty="0" smtClean="0">
                <a:solidFill>
                  <a:schemeClr val="tx1"/>
                </a:solidFill>
                <a:latin typeface="Times New Roman" pitchFamily="33" charset="0"/>
                <a:ea typeface="+mn-ea"/>
                <a:cs typeface="+mn-cs"/>
              </a:rPr>
              <a:t>reference [DENN68]. </a:t>
            </a:r>
            <a:r>
              <a:rPr kumimoji="1" lang="en-US" sz="1200" b="0" kern="1200" baseline="0" dirty="0" smtClean="0">
                <a:solidFill>
                  <a:schemeClr val="tx1"/>
                </a:solidFill>
                <a:latin typeface="Times New Roman" pitchFamily="33" charset="0"/>
                <a:ea typeface="+mn-ea"/>
                <a:cs typeface="+mn-cs"/>
              </a:rPr>
              <a:t>During the course of execution of a program, memory references</a:t>
            </a:r>
          </a:p>
          <a:p>
            <a:r>
              <a:rPr kumimoji="1" lang="en-US" sz="1200" kern="1200" baseline="0" dirty="0" smtClean="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smtClean="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smtClean="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smtClean="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smtClean="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smtClean="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smtClean="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9540" t="18328" r="12453" b="29712"/>
          <a:stretch/>
        </p:blipFill>
        <p:spPr>
          <a:xfrm>
            <a:off x="683568" y="-99392"/>
            <a:ext cx="7655939" cy="6599556"/>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9352475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t>
            </a:r>
            <a:endParaRPr lang="en-US" dirty="0"/>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smtClean="0"/>
              <a:t>The use of three levels exploits the fact that semiconductor memory comes in a variety of types which differ in speed and cost</a:t>
            </a:r>
          </a:p>
          <a:p>
            <a:r>
              <a:rPr lang="en-US" dirty="0" smtClean="0"/>
              <a:t>Data are stored more permanently on external mass storage devices</a:t>
            </a:r>
          </a:p>
          <a:p>
            <a:r>
              <a:rPr lang="en-US" dirty="0" smtClean="0"/>
              <a:t>External, nonvolatile memory is also referred to as </a:t>
            </a:r>
            <a:r>
              <a:rPr lang="en-US" b="1" dirty="0" smtClean="0"/>
              <a:t>secondary </a:t>
            </a:r>
            <a:r>
              <a:rPr lang="en-US" dirty="0" smtClean="0"/>
              <a:t>memory</a:t>
            </a:r>
            <a:r>
              <a:rPr lang="en-US" b="1" dirty="0" smtClean="0"/>
              <a:t> </a:t>
            </a:r>
            <a:r>
              <a:rPr lang="en-US" dirty="0" smtClean="0"/>
              <a:t>or </a:t>
            </a:r>
            <a:r>
              <a:rPr lang="en-US" b="1" dirty="0" smtClean="0"/>
              <a:t>auxiliary </a:t>
            </a:r>
            <a:r>
              <a:rPr lang="en-US" dirty="0" smtClean="0"/>
              <a:t>memory</a:t>
            </a:r>
          </a:p>
          <a:p>
            <a:r>
              <a:rPr lang="en-US" dirty="0" smtClean="0"/>
              <a:t>Disk cache</a:t>
            </a:r>
          </a:p>
          <a:p>
            <a:pPr lvl="1"/>
            <a:r>
              <a:rPr lang="en-US" dirty="0" smtClean="0"/>
              <a:t>A portion of main memory can be used as a buffer to hold data temporarily that is to be read out to disk</a:t>
            </a:r>
          </a:p>
          <a:p>
            <a:pPr lvl="1"/>
            <a:r>
              <a:rPr lang="en-US" dirty="0" smtClean="0"/>
              <a:t>A few large transfers of data can be used instead of many small transfers of data</a:t>
            </a:r>
          </a:p>
          <a:p>
            <a:pPr lvl="1"/>
            <a:r>
              <a:rPr lang="en-US" dirty="0" smtClean="0"/>
              <a:t>Data can be retrieved rapidly from the software cache rather than slowly from the disk</a:t>
            </a:r>
            <a:endParaRPr lang="en-US" dirty="0"/>
          </a:p>
        </p:txBody>
      </p:sp>
      <p:sp>
        <p:nvSpPr>
          <p:cNvPr id="4" name="Footer Placeholder 3"/>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4161150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467544" y="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8881" b="10061"/>
          <a:stretch/>
        </p:blipFill>
        <p:spPr>
          <a:xfrm>
            <a:off x="1259632" y="-171400"/>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smtClean="0">
                <a:latin typeface="+mj-lt"/>
              </a:rPr>
              <a:t>Table 4.2    </a:t>
            </a:r>
          </a:p>
          <a:p>
            <a:pPr algn="ctr"/>
            <a:r>
              <a:rPr lang="en-US" dirty="0" smtClean="0">
                <a:latin typeface="+mj-lt"/>
              </a:rPr>
              <a:t>Elements of Cache Design </a:t>
            </a:r>
            <a:endParaRPr lang="en-US" dirty="0">
              <a:latin typeface="+mj-lt"/>
            </a:endParaRP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Addresses</a:t>
            </a:r>
            <a:endParaRPr lang="en-US" dirty="0"/>
          </a:p>
        </p:txBody>
      </p:sp>
      <p:sp>
        <p:nvSpPr>
          <p:cNvPr id="3" name="Content Placeholder 2"/>
          <p:cNvSpPr>
            <a:spLocks noGrp="1"/>
          </p:cNvSpPr>
          <p:nvPr>
            <p:ph idx="1"/>
          </p:nvPr>
        </p:nvSpPr>
        <p:spPr>
          <a:xfrm>
            <a:off x="457200" y="2286000"/>
            <a:ext cx="7556313" cy="4144963"/>
          </a:xfrm>
        </p:spPr>
        <p:txBody>
          <a:bodyPr/>
          <a:lstStyle/>
          <a:p>
            <a:r>
              <a:rPr lang="en-US" dirty="0" smtClean="0"/>
              <a:t>Virtual memory</a:t>
            </a:r>
          </a:p>
          <a:p>
            <a:pPr lvl="1"/>
            <a:r>
              <a:rPr lang="en-US" dirty="0" smtClean="0"/>
              <a:t>Facility that allows programs to address memory from a logical point of view, without regard to the amount of main memory physically available</a:t>
            </a:r>
          </a:p>
          <a:p>
            <a:pPr lvl="1"/>
            <a:r>
              <a:rPr lang="en-US" dirty="0" smtClean="0"/>
              <a:t>When used, the address fields of machine instructions contain virtual addresses</a:t>
            </a:r>
          </a:p>
          <a:p>
            <a:pPr lvl="1"/>
            <a:r>
              <a:rPr lang="en-US" dirty="0" smtClean="0"/>
              <a:t>For reads to and writes from main memory, a hardware memory management unit (MMU) translates each virtual address into a physical address in main memory</a:t>
            </a:r>
          </a:p>
          <a:p>
            <a:pPr lvl="1"/>
            <a:endParaRPr lang="en-US" dirty="0" smtClean="0"/>
          </a:p>
        </p:txBody>
      </p:sp>
      <p:sp>
        <p:nvSpPr>
          <p:cNvPr id="4" name="Text Placeholder 3"/>
          <p:cNvSpPr>
            <a:spLocks noGrp="1"/>
          </p:cNvSpPr>
          <p:nvPr>
            <p:ph type="body" sz="half" idx="2"/>
          </p:nvPr>
        </p:nvSpPr>
        <p:spPr>
          <a:xfrm>
            <a:off x="2667000" y="1143000"/>
            <a:ext cx="6076278" cy="774700"/>
          </a:xfrm>
        </p:spPr>
        <p:txBody>
          <a:bodyPr/>
          <a:lstStyle/>
          <a:p>
            <a:r>
              <a:rPr lang="en-US" sz="3600" dirty="0" smtClean="0"/>
              <a:t>Virtual Memory</a:t>
            </a:r>
            <a:endParaRPr lang="en-US" sz="3600" dirty="0"/>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edg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smtClean="0">
                <a:solidFill>
                  <a:schemeClr val="tx1"/>
                </a:solidFill>
              </a:rPr>
              <a:t>Table 4.3    </a:t>
            </a:r>
            <a:r>
              <a:rPr lang="en-US" sz="2200" dirty="0" smtClean="0">
                <a:solidFill>
                  <a:schemeClr val="tx1"/>
                </a:solidFill>
              </a:rPr>
              <a:t/>
            </a:r>
            <a:br>
              <a:rPr lang="en-US" sz="2200" dirty="0" smtClean="0">
                <a:solidFill>
                  <a:schemeClr val="tx1"/>
                </a:solidFill>
              </a:rPr>
            </a:br>
            <a:r>
              <a:rPr lang="en-US" sz="2200" dirty="0" smtClean="0">
                <a:solidFill>
                  <a:schemeClr val="tx1"/>
                </a:solidFill>
              </a:rPr>
              <a:t/>
            </a:r>
            <a:br>
              <a:rPr lang="en-US" sz="2200" dirty="0" smtClean="0">
                <a:solidFill>
                  <a:schemeClr val="tx1"/>
                </a:solidFill>
              </a:rPr>
            </a:br>
            <a:r>
              <a:rPr lang="en-US" sz="2200" dirty="0" smtClean="0">
                <a:solidFill>
                  <a:schemeClr val="tx1"/>
                </a:solidFill>
              </a:rPr>
              <a:t>Cache Sizes of Some Processors</a:t>
            </a:r>
            <a:r>
              <a:rPr lang="en-US" sz="2200" dirty="0" smtClean="0"/>
              <a:t> </a:t>
            </a:r>
            <a:endParaRPr lang="en-US" sz="2200" dirty="0"/>
          </a:p>
        </p:txBody>
      </p:sp>
      <p:sp>
        <p:nvSpPr>
          <p:cNvPr id="6" name="Rectangle 5"/>
          <p:cNvSpPr/>
          <p:nvPr/>
        </p:nvSpPr>
        <p:spPr>
          <a:xfrm>
            <a:off x="7164288" y="4797152"/>
            <a:ext cx="1979712" cy="1954381"/>
          </a:xfrm>
          <a:prstGeom prst="rect">
            <a:avLst/>
          </a:prstGeom>
        </p:spPr>
        <p:txBody>
          <a:bodyPr wrap="square">
            <a:spAutoFit/>
          </a:bodyPr>
          <a:lstStyle/>
          <a:p>
            <a:r>
              <a:rPr lang="en-US" sz="1100" baseline="30000" dirty="0" smtClean="0">
                <a:latin typeface="+mn-lt"/>
              </a:rPr>
              <a:t>a</a:t>
            </a:r>
            <a:r>
              <a:rPr lang="en-US" sz="1100" dirty="0" smtClean="0">
                <a:latin typeface="+mn-lt"/>
              </a:rPr>
              <a:t> Two values separated by a slash refer to instruction and data caches.</a:t>
            </a:r>
          </a:p>
          <a:p>
            <a:endParaRPr lang="en-US" sz="1100" dirty="0" smtClean="0">
              <a:latin typeface="+mn-lt"/>
            </a:endParaRPr>
          </a:p>
          <a:p>
            <a:r>
              <a:rPr lang="en-US" sz="1100" baseline="30000" dirty="0" smtClean="0">
                <a:latin typeface="+mn-lt"/>
              </a:rPr>
              <a:t>b</a:t>
            </a:r>
            <a:r>
              <a:rPr lang="en-US" sz="1100" dirty="0" smtClean="0">
                <a:latin typeface="+mn-lt"/>
              </a:rPr>
              <a:t> Both caches are instruction only; no data caches.</a:t>
            </a:r>
          </a:p>
          <a:p>
            <a:endParaRPr lang="en-US" sz="1100" dirty="0">
              <a:latin typeface="+mn-lt"/>
            </a:endParaRPr>
          </a:p>
          <a:p>
            <a:endParaRPr lang="en-US" sz="1100" dirty="0" smtClean="0">
              <a:latin typeface="+mn-lt"/>
            </a:endParaRPr>
          </a:p>
          <a:p>
            <a:r>
              <a:rPr lang="en-US" sz="1100" dirty="0" smtClean="0">
                <a:latin typeface="+mn-lt"/>
              </a:rPr>
              <a:t>(Table can be found on page 134 in the textbook.)</a:t>
            </a:r>
            <a:endParaRPr lang="en-US" sz="1100" dirty="0">
              <a:latin typeface="+mn-lt"/>
            </a:endParaRP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smtClean="0">
                <a:effectLst>
                  <a:outerShdw blurRad="38100" dist="38100" dir="2700000" algn="tl">
                    <a:srgbClr val="000000">
                      <a:alpha val="43137"/>
                    </a:srgbClr>
                  </a:outerShdw>
                </a:effectLst>
              </a:rPr>
              <a:t>Chapter 4</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smtClean="0"/>
              <a:t>Cache Memory</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smtClean="0"/>
              <a:t>Because there are fewer cache lines than main memory blocks, an algorithm is needed for mapping main memory blocks into cache lines</a:t>
            </a:r>
          </a:p>
          <a:p>
            <a:r>
              <a:rPr lang="en-GB" dirty="0" smtClean="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346" b="9494"/>
          <a:stretch/>
        </p:blipFill>
        <p:spPr>
          <a:xfrm>
            <a:off x="1619672" y="-99392"/>
            <a:ext cx="5904656" cy="6583737"/>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rotWithShape="1">
          <a:blip r:embed="rId3">
            <a:extLst>
              <a:ext uri="{28A0092B-C50C-407E-A947-70E740481C1C}">
                <a14:useLocalDpi xmlns:a14="http://schemas.microsoft.com/office/drawing/2010/main" val="0"/>
              </a:ext>
            </a:extLst>
          </a:blip>
          <a:srcRect t="5629" b="5220"/>
          <a:stretch/>
        </p:blipFill>
        <p:spPr>
          <a:xfrm>
            <a:off x="1763688" y="-99392"/>
            <a:ext cx="5763674" cy="6649672"/>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smtClean="0"/>
              <a:t>Address length = (s + w) bits</a:t>
            </a:r>
          </a:p>
          <a:p>
            <a:r>
              <a:rPr lang="en-GB" dirty="0" smtClean="0"/>
              <a:t>Number of addressable units = 2</a:t>
            </a:r>
            <a:r>
              <a:rPr lang="en-GB" baseline="30000" dirty="0" smtClean="0"/>
              <a:t>s+w </a:t>
            </a:r>
            <a:r>
              <a:rPr lang="en-GB" dirty="0" smtClean="0"/>
              <a:t>words or bytes</a:t>
            </a:r>
          </a:p>
          <a:p>
            <a:r>
              <a:rPr lang="en-GB" dirty="0" smtClean="0"/>
              <a:t>Block </a:t>
            </a:r>
            <a:r>
              <a:rPr lang="en-GB" dirty="0"/>
              <a:t>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smtClean="0"/>
              <a:t>Originally proposed as an approach to reduce the conflict misses of direct mapped caches without affecting its fast access time</a:t>
            </a:r>
          </a:p>
          <a:p>
            <a:r>
              <a:rPr lang="en-GB" dirty="0" smtClean="0"/>
              <a:t>Fully associative cache</a:t>
            </a:r>
          </a:p>
          <a:p>
            <a:r>
              <a:rPr lang="en-GB" dirty="0" smtClean="0"/>
              <a:t>Typical size is 4 </a:t>
            </a:r>
            <a:r>
              <a:rPr lang="en-GB" dirty="0"/>
              <a:t>to 16 cache lines</a:t>
            </a:r>
            <a:endParaRPr lang="en-GB" dirty="0" smtClean="0"/>
          </a:p>
          <a:p>
            <a:r>
              <a:rPr lang="en-GB" dirty="0" smtClean="0"/>
              <a:t>Residing between </a:t>
            </a:r>
            <a:r>
              <a:rPr lang="en-GB" dirty="0"/>
              <a:t>direct mapped L1 cache and</a:t>
            </a:r>
            <a:r>
              <a:rPr lang="en-GB" dirty="0" smtClean="0"/>
              <a:t> the next level of memory</a:t>
            </a:r>
            <a:endParaRPr lang="en-GB" dirty="0"/>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a:t>
            </a:r>
            <a:r>
              <a:rPr lang="en-GB" dirty="0" smtClean="0"/>
              <a:t>2</a:t>
            </a:r>
            <a:r>
              <a:rPr lang="en-GB" baseline="30000" dirty="0" smtClean="0"/>
              <a:t>s+ w</a:t>
            </a:r>
            <a:r>
              <a:rPr lang="en-GB" dirty="0" smtClean="0"/>
              <a:t>/</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smtClean="0"/>
              <a:t>Compromise that exhibits the strengths of both the direct and associative approaches while reducing their disadvantages</a:t>
            </a:r>
          </a:p>
          <a:p>
            <a:r>
              <a:rPr lang="en-US" dirty="0" smtClean="0"/>
              <a:t>Cache consists of a </a:t>
            </a:r>
            <a:r>
              <a:rPr lang="en-US" dirty="0"/>
              <a:t>number of sets</a:t>
            </a:r>
          </a:p>
          <a:p>
            <a:r>
              <a:rPr lang="en-US" dirty="0"/>
              <a:t>Each set contains a number of lines</a:t>
            </a:r>
          </a:p>
          <a:p>
            <a:r>
              <a:rPr lang="en-US" dirty="0"/>
              <a:t>A given block maps to any line in a given </a:t>
            </a:r>
            <a:r>
              <a:rPr lang="en-US" dirty="0" smtClean="0"/>
              <a:t>set</a:t>
            </a:r>
          </a:p>
          <a:p>
            <a:r>
              <a:rPr lang="en-US" dirty="0" smtClean="0"/>
              <a:t>e.g. 2 lines per set</a:t>
            </a:r>
          </a:p>
          <a:p>
            <a:pPr lvl="1"/>
            <a:r>
              <a:rPr lang="en-US" dirty="0" smtClean="0"/>
              <a:t>2 </a:t>
            </a:r>
            <a:r>
              <a:rPr lang="en-US" dirty="0"/>
              <a:t>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endParaRPr lang="en-US" dirty="0" smtClean="0">
              <a:latin typeface="+mj-lt"/>
            </a:endParaRPr>
          </a:p>
          <a:p>
            <a:pPr algn="ctr"/>
            <a:r>
              <a:rPr lang="en-US" dirty="0" smtClean="0">
                <a:latin typeface="+mj-lt"/>
              </a:rPr>
              <a:t>Key </a:t>
            </a:r>
            <a:r>
              <a:rPr lang="en-US" dirty="0">
                <a:latin typeface="+mj-lt"/>
              </a:rPr>
              <a:t>Characteristics of Computer Memory Systems</a:t>
            </a:r>
            <a:r>
              <a:rPr lang="en-US" dirty="0" smtClean="0">
                <a:latin typeface="+mj-lt"/>
              </a:rPr>
              <a:t> </a:t>
            </a:r>
            <a:endParaRPr lang="en-US" dirty="0">
              <a:latin typeface="+mj-lt"/>
            </a:endParaRP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cover dir="rd"/>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2542" b="6128"/>
          <a:stretch/>
        </p:blipFill>
        <p:spPr>
          <a:xfrm>
            <a:off x="1835696" y="-171400"/>
            <a:ext cx="5616624" cy="6638386"/>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a:t>
            </a:r>
            <a:r>
              <a:rPr lang="en-GB" dirty="0" smtClean="0"/>
              <a:t> 2</a:t>
            </a:r>
            <a:r>
              <a:rPr lang="en-GB" baseline="30000" dirty="0" smtClean="0"/>
              <a:t>s+w/</a:t>
            </a:r>
            <a:r>
              <a:rPr lang="en-GB" dirty="0" smtClean="0"/>
              <a:t>2</a:t>
            </a:r>
            <a:r>
              <a:rPr lang="en-GB" baseline="30000" dirty="0" smtClean="0"/>
              <a:t>w=</a:t>
            </a:r>
            <a:r>
              <a:rPr lang="en-GB" dirty="0" smtClean="0"/>
              <a:t>2</a:t>
            </a:r>
            <a:r>
              <a:rPr lang="en-GB" baseline="30000" dirty="0" smtClean="0"/>
              <a:t>s</a:t>
            </a:r>
            <a:endParaRPr lang="en-GB" dirty="0" smtClean="0"/>
          </a:p>
          <a:p>
            <a:r>
              <a:rPr lang="en-GB" dirty="0"/>
              <a:t>Number of lines in set = k</a:t>
            </a:r>
          </a:p>
          <a:p>
            <a:r>
              <a:rPr lang="en-GB" dirty="0"/>
              <a:t>Number of sets = v = 2</a:t>
            </a:r>
            <a:r>
              <a:rPr lang="en-GB" baseline="30000" dirty="0"/>
              <a:t>d</a:t>
            </a:r>
          </a:p>
          <a:p>
            <a:r>
              <a:rPr lang="en-GB" dirty="0"/>
              <a:t>Number of lines in cache =</a:t>
            </a:r>
            <a:r>
              <a:rPr lang="en-GB" dirty="0" smtClean="0"/>
              <a:t> m=kv </a:t>
            </a:r>
            <a:r>
              <a:rPr lang="en-GB" dirty="0"/>
              <a:t>= k * </a:t>
            </a:r>
            <a:r>
              <a:rPr lang="en-GB" dirty="0" smtClean="0"/>
              <a:t>2</a:t>
            </a:r>
            <a:r>
              <a:rPr lang="en-GB" baseline="30000" dirty="0" smtClean="0"/>
              <a:t>d</a:t>
            </a:r>
          </a:p>
          <a:p>
            <a:r>
              <a:rPr lang="en-GB" dirty="0" smtClean="0"/>
              <a:t>Size of cache = </a:t>
            </a:r>
            <a:r>
              <a:rPr lang="en-GB" i="1" dirty="0" smtClean="0"/>
              <a:t>k * 2</a:t>
            </a:r>
            <a:r>
              <a:rPr lang="en-GB" sz="2054" baseline="30000" dirty="0" smtClean="0"/>
              <a:t>d+w</a:t>
            </a:r>
            <a:r>
              <a:rPr lang="en-GB" i="1" dirty="0" smtClean="0"/>
              <a:t> </a:t>
            </a:r>
            <a:r>
              <a:rPr lang="en-GB" dirty="0" smtClean="0"/>
              <a:t>words or bytes</a:t>
            </a:r>
            <a:endParaRPr lang="en-GB" baseline="30000" dirty="0" smtClean="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36436"/>
            <a:ext cx="8750539" cy="676178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t="25057" b="12665"/>
          <a:stretch/>
        </p:blipFill>
        <p:spPr>
          <a:xfrm>
            <a:off x="4960" y="-171400"/>
            <a:ext cx="8566316" cy="6904107"/>
          </a:xfrm>
          <a:prstGeom prst="rect">
            <a:avLst/>
          </a:prstGeom>
        </p:spPr>
      </p:pic>
      <p:sp>
        <p:nvSpPr>
          <p:cNvPr id="3" name="Footer Placeholder 2"/>
          <p:cNvSpPr>
            <a:spLocks noGrp="1"/>
          </p:cNvSpPr>
          <p:nvPr>
            <p:ph type="ftr" sz="quarter" idx="11"/>
          </p:nvPr>
        </p:nvSpPr>
        <p:spPr>
          <a:xfrm>
            <a:off x="323528" y="6515987"/>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t>
            </a:r>
            <a:r>
              <a:rPr lang="en-US" dirty="0" smtClean="0">
                <a:effectLst>
                  <a:outerShdw blurRad="38100" dist="38100" dir="2700000" algn="tl">
                    <a:srgbClr val="000000">
                      <a:alpha val="43137"/>
                    </a:srgbClr>
                  </a:outerShdw>
                </a:effectLst>
              </a:rPr>
              <a:t>Algorithms</a:t>
            </a:r>
            <a:endParaRPr lang="en-US" dirty="0">
              <a:effectLst>
                <a:outerShdw blurRad="38100" dist="38100" dir="2700000" algn="tl">
                  <a:srgbClr val="000000">
                    <a:alpha val="43137"/>
                  </a:srgbClr>
                </a:outerShdw>
              </a:effectLst>
            </a:endParaRPr>
          </a:p>
        </p:txBody>
      </p:sp>
      <p:sp>
        <p:nvSpPr>
          <p:cNvPr id="52227" name="Rectangle 3"/>
          <p:cNvSpPr>
            <a:spLocks noGrp="1" noChangeArrowheads="1"/>
          </p:cNvSpPr>
          <p:nvPr>
            <p:ph idx="1"/>
          </p:nvPr>
        </p:nvSpPr>
        <p:spPr>
          <a:xfrm>
            <a:off x="533400" y="2286000"/>
            <a:ext cx="7556313" cy="4221163"/>
          </a:xfrm>
        </p:spPr>
        <p:txBody>
          <a:bodyPr/>
          <a:lstStyle/>
          <a:p>
            <a:r>
              <a:rPr lang="en-US" dirty="0" smtClean="0"/>
              <a:t>Once the cache has been filled, when a new block is brought into the cache, one of the existing blocks must be replaced</a:t>
            </a:r>
          </a:p>
          <a:p>
            <a:r>
              <a:rPr lang="en-US" dirty="0" smtClean="0"/>
              <a:t>For direct mapping there is only one possible line for any particular block and no choice is possible</a:t>
            </a:r>
          </a:p>
          <a:p>
            <a:r>
              <a:rPr lang="en-US" dirty="0" smtClean="0"/>
              <a:t>For the associative and set-associative techniques a replacement algorithm is needed</a:t>
            </a:r>
          </a:p>
          <a:p>
            <a:r>
              <a:rPr lang="en-US" dirty="0" smtClean="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smtClean="0">
                <a:solidFill>
                  <a:srgbClr val="666699"/>
                </a:solidFill>
              </a:rPr>
              <a:t>The most common replacement algorithms are:</a:t>
            </a:r>
            <a:endParaRPr lang="en-US" dirty="0">
              <a:solidFill>
                <a:srgbClr val="666699"/>
              </a:solidFill>
            </a:endParaRP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smtClean="0"/>
              <a:t>Least recently used (LRU)</a:t>
            </a:r>
          </a:p>
          <a:p>
            <a:pPr lvl="1"/>
            <a:r>
              <a:rPr lang="en-US" dirty="0" smtClean="0"/>
              <a:t>Most effective</a:t>
            </a:r>
          </a:p>
          <a:p>
            <a:pPr lvl="1"/>
            <a:r>
              <a:rPr lang="en-US" dirty="0" smtClean="0"/>
              <a:t>Replace that block in the set that has been in the cache longest with no reference to it</a:t>
            </a:r>
          </a:p>
          <a:p>
            <a:pPr lvl="1"/>
            <a:r>
              <a:rPr lang="en-US" dirty="0" smtClean="0"/>
              <a:t>Because of its simplicity of implementation, LRU is the most popular replacement algorithm</a:t>
            </a:r>
          </a:p>
          <a:p>
            <a:r>
              <a:rPr lang="en-US" dirty="0" smtClean="0"/>
              <a:t>First-in-first-out (FIFO)</a:t>
            </a:r>
          </a:p>
          <a:p>
            <a:pPr lvl="1"/>
            <a:r>
              <a:rPr lang="en-US" dirty="0" smtClean="0"/>
              <a:t>Replace that block in the set that has been in the cache longest</a:t>
            </a:r>
          </a:p>
          <a:p>
            <a:pPr lvl="1"/>
            <a:r>
              <a:rPr lang="en-US" dirty="0" smtClean="0"/>
              <a:t>Easily implemented as a round-robin or circular buffer technique</a:t>
            </a:r>
          </a:p>
          <a:p>
            <a:r>
              <a:rPr lang="en-US" dirty="0" smtClean="0"/>
              <a:t>Least frequently used (LFU)</a:t>
            </a:r>
          </a:p>
          <a:p>
            <a:pPr lvl="1"/>
            <a:r>
              <a:rPr lang="en-US" dirty="0" smtClean="0"/>
              <a:t>Replace that block in the set that has experienced the fewest references</a:t>
            </a:r>
          </a:p>
          <a:p>
            <a:pPr lvl="1"/>
            <a:r>
              <a:rPr lang="en-US" dirty="0" smtClean="0"/>
              <a:t>Could be implemented by associating a counter with each line</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a:t>
            </a:r>
            <a:r>
              <a:rPr lang="en-US" dirty="0" smtClean="0">
                <a:effectLst>
                  <a:outerShdw blurRad="38100" dist="38100" dir="2700000" algn="tl">
                    <a:srgbClr val="000000">
                      <a:alpha val="43137"/>
                    </a:srgbClr>
                  </a:outerShdw>
                </a:effectLst>
              </a:rPr>
              <a:t> Through</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a:t>
            </a:r>
            <a:r>
              <a:rPr lang="en-US" dirty="0" smtClean="0">
                <a:solidFill>
                  <a:schemeClr val="accent3"/>
                </a:solidFill>
                <a:effectLst>
                  <a:outerShdw blurRad="38100" dist="38100" dir="2700000" algn="tl">
                    <a:srgbClr val="000000">
                      <a:alpha val="43137"/>
                    </a:srgbClr>
                  </a:outerShdw>
                </a:effectLst>
              </a:rPr>
              <a:t>and Write Back</a:t>
            </a:r>
            <a:endParaRPr lang="en-US" dirty="0">
              <a:solidFill>
                <a:schemeClr val="accent3"/>
              </a:solidFill>
              <a:effectLst>
                <a:outerShdw blurRad="38100" dist="38100" dir="2700000" algn="tl">
                  <a:srgbClr val="000000">
                    <a:alpha val="43137"/>
                  </a:srgbClr>
                </a:outerShdw>
              </a:effectLst>
            </a:endParaRP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smtClean="0"/>
              <a:t>Write through</a:t>
            </a:r>
          </a:p>
          <a:p>
            <a:pPr lvl="1"/>
            <a:r>
              <a:rPr lang="en-US" dirty="0" smtClean="0"/>
              <a:t>Simplest technique</a:t>
            </a:r>
          </a:p>
          <a:p>
            <a:pPr lvl="1"/>
            <a:r>
              <a:rPr lang="en-US" dirty="0" smtClean="0"/>
              <a:t>All write operations are made to main memory as well as to the cache</a:t>
            </a:r>
          </a:p>
          <a:p>
            <a:pPr lvl="1"/>
            <a:r>
              <a:rPr lang="en-US" dirty="0" smtClean="0"/>
              <a:t>The main disadvantage of this technique is that it generates substantial memory traffic and may create a bottleneck</a:t>
            </a:r>
          </a:p>
          <a:p>
            <a:r>
              <a:rPr lang="en-US" dirty="0" smtClean="0"/>
              <a:t>Write back</a:t>
            </a:r>
          </a:p>
          <a:p>
            <a:pPr lvl="1"/>
            <a:r>
              <a:rPr lang="en-US" dirty="0" smtClean="0"/>
              <a:t>Minimizes memory writes</a:t>
            </a:r>
          </a:p>
          <a:p>
            <a:pPr lvl="1"/>
            <a:r>
              <a:rPr lang="en-US" dirty="0" smtClean="0"/>
              <a:t>Updates are made only in the cache</a:t>
            </a:r>
          </a:p>
          <a:p>
            <a:pPr lvl="1"/>
            <a:r>
              <a:rPr lang="en-US" dirty="0" smtClean="0"/>
              <a:t>Portions of main memory are invalid and hence accesses by I/O modules can be allowed only through the cache</a:t>
            </a:r>
          </a:p>
          <a:p>
            <a:pPr lvl="1"/>
            <a:r>
              <a:rPr lang="en-US" dirty="0" smtClean="0"/>
              <a:t>This makes for complex circuitry and a potential bottleneck</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a:t>
            </a:r>
            <a:r>
              <a:rPr lang="en-GB" sz="4800" dirty="0" smtClean="0">
                <a:effectLst>
                  <a:outerShdw blurRad="38100" dist="38100" dir="2700000" algn="tl">
                    <a:srgbClr val="000000">
                      <a:alpha val="43137"/>
                    </a:srgbClr>
                  </a:outerShdw>
                </a:effectLst>
              </a:rPr>
              <a:t> Size</a:t>
            </a:r>
            <a:endParaRPr lang="en-GB" sz="4800" dirty="0">
              <a:effectLst>
                <a:outerShdw blurRad="38100" dist="38100" dir="2700000" algn="tl">
                  <a:srgbClr val="000000">
                    <a:alpha val="43137"/>
                  </a:srgbClr>
                </a:outerShdw>
              </a:effectLst>
            </a:endParaRP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680838460"/>
              </p:ext>
            </p:extLst>
          </p:nvPr>
        </p:nvGraphicFramePr>
        <p:xfrm>
          <a:off x="29867" y="332656"/>
          <a:ext cx="8964612" cy="63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smtClean="0">
                <a:effectLst>
                  <a:outerShdw blurRad="38100" dist="38100" dir="2700000" algn="tl">
                    <a:srgbClr val="000000">
                      <a:alpha val="43137"/>
                    </a:srgbClr>
                  </a:outerShdw>
                </a:effectLst>
              </a:rPr>
              <a:t>Characteristics of Memory Systems</a:t>
            </a:r>
            <a:endParaRPr lang="en-GB" dirty="0">
              <a:effectLst>
                <a:outerShdw blurRad="38100" dist="38100" dir="2700000" algn="tl">
                  <a:srgbClr val="000000">
                    <a:alpha val="43137"/>
                  </a:srgbClr>
                </a:outerShdw>
              </a:effectLst>
            </a:endParaRPr>
          </a:p>
        </p:txBody>
      </p:sp>
      <p:sp>
        <p:nvSpPr>
          <p:cNvPr id="8195" name="Rectangle 3"/>
          <p:cNvSpPr>
            <a:spLocks noGrp="1" noChangeArrowheads="1"/>
          </p:cNvSpPr>
          <p:nvPr>
            <p:ph idx="1"/>
          </p:nvPr>
        </p:nvSpPr>
        <p:spPr/>
        <p:txBody>
          <a:bodyPr>
            <a:normAutofit fontScale="92500" lnSpcReduction="10000"/>
          </a:bodyPr>
          <a:lstStyle/>
          <a:p>
            <a:r>
              <a:rPr lang="en-GB" dirty="0" smtClean="0"/>
              <a:t>Location</a:t>
            </a:r>
          </a:p>
          <a:p>
            <a:pPr lvl="1"/>
            <a:r>
              <a:rPr lang="en-GB" dirty="0" smtClean="0"/>
              <a:t>Refers to whether memory is internal and external to the computer</a:t>
            </a:r>
          </a:p>
          <a:p>
            <a:pPr lvl="1"/>
            <a:r>
              <a:rPr lang="en-GB" dirty="0" smtClean="0"/>
              <a:t>Internal memory is often equated with main memory</a:t>
            </a:r>
          </a:p>
          <a:p>
            <a:pPr lvl="1"/>
            <a:r>
              <a:rPr lang="en-GB" dirty="0" smtClean="0"/>
              <a:t>Processor requires its own local memory, in the form of registers</a:t>
            </a:r>
          </a:p>
          <a:p>
            <a:pPr lvl="1"/>
            <a:r>
              <a:rPr lang="en-GB" dirty="0" smtClean="0"/>
              <a:t>Cache is another form of internal memory</a:t>
            </a:r>
          </a:p>
          <a:p>
            <a:pPr lvl="1"/>
            <a:r>
              <a:rPr lang="en-GB" dirty="0" smtClean="0"/>
              <a:t>External memory consists of peripheral storage devices that are accessible to the processor via I/O controllers</a:t>
            </a:r>
          </a:p>
          <a:p>
            <a:r>
              <a:rPr lang="en-GB" dirty="0" smtClean="0"/>
              <a:t>Capacity</a:t>
            </a:r>
          </a:p>
          <a:p>
            <a:pPr lvl="1"/>
            <a:r>
              <a:rPr lang="en-GB" dirty="0" smtClean="0"/>
              <a:t>Memory is typically expressed in terms of bytes</a:t>
            </a:r>
          </a:p>
          <a:p>
            <a:r>
              <a:rPr lang="en-GB" dirty="0" smtClean="0"/>
              <a:t>Unit of transfer</a:t>
            </a:r>
          </a:p>
          <a:p>
            <a:pPr lvl="1"/>
            <a:r>
              <a:rPr lang="en-GB" dirty="0" smtClean="0"/>
              <a:t>For internal memory the unit of transfer is equal to the number of electrical lines into and out of the memory module</a:t>
            </a:r>
            <a:endParaRPr lang="en-GB"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smtClean="0"/>
              <a:t>As logic density has increased it has become possible to have a cache on the same chip as the processor</a:t>
            </a:r>
          </a:p>
          <a:p>
            <a:r>
              <a:rPr lang="en-GB" dirty="0" smtClean="0"/>
              <a:t>The on-chip cache reduces the processor’s external bus activity and speeds up execution time and increases overall system performance</a:t>
            </a:r>
          </a:p>
          <a:p>
            <a:pPr lvl="1"/>
            <a:r>
              <a:rPr lang="en-GB" dirty="0" smtClean="0"/>
              <a:t>When the requested instruction or data is found in the on-chip cache, the bus access is eliminated</a:t>
            </a:r>
          </a:p>
          <a:p>
            <a:pPr lvl="1"/>
            <a:r>
              <a:rPr lang="en-GB" dirty="0" smtClean="0"/>
              <a:t>On-chip cache accesses will complete appreciably faster than would even zero-wait state bus cycles</a:t>
            </a:r>
          </a:p>
          <a:p>
            <a:pPr lvl="1"/>
            <a:r>
              <a:rPr lang="en-GB" dirty="0" smtClean="0"/>
              <a:t>During this period the bus is free to support other transfers</a:t>
            </a:r>
          </a:p>
          <a:p>
            <a:r>
              <a:rPr lang="en-GB" dirty="0" smtClean="0"/>
              <a:t>Two-level cache:</a:t>
            </a:r>
          </a:p>
          <a:p>
            <a:pPr lvl="1"/>
            <a:r>
              <a:rPr lang="en-GB" dirty="0" smtClean="0"/>
              <a:t>Internal cache designated as level 1 (L1)</a:t>
            </a:r>
          </a:p>
          <a:p>
            <a:pPr lvl="1"/>
            <a:r>
              <a:rPr lang="en-GB" dirty="0" smtClean="0"/>
              <a:t>External cache designated as level 2 (L2)</a:t>
            </a:r>
          </a:p>
          <a:p>
            <a:r>
              <a:rPr lang="en-GB" dirty="0" smtClean="0"/>
              <a:t>Potential savings due to the use of an L2 cache depends on the hit rates in both the L1 and L2 caches</a:t>
            </a:r>
          </a:p>
          <a:p>
            <a:r>
              <a:rPr lang="en-GB" dirty="0" smtClean="0"/>
              <a:t>The use of multilevel caches complicates all of the design issues related to caches, including size, replacement algorithm, and write policy</a:t>
            </a:r>
          </a:p>
          <a:p>
            <a:endParaRPr lang="en-GB" dirty="0" smtClean="0"/>
          </a:p>
          <a:p>
            <a:endParaRPr lang="en-GB"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a:t>
            </a:r>
            <a:r>
              <a:rPr lang="en-GB" dirty="0" smtClean="0">
                <a:effectLst>
                  <a:outerShdw blurRad="38100" dist="38100" dir="2700000" algn="tl">
                    <a:srgbClr val="000000">
                      <a:alpha val="43137"/>
                    </a:srgbClr>
                  </a:outerShdw>
                </a:effectLst>
              </a:rPr>
              <a:t> Versus </a:t>
            </a:r>
            <a:r>
              <a:rPr lang="en-GB" dirty="0">
                <a:effectLst>
                  <a:outerShdw blurRad="38100" dist="38100" dir="2700000" algn="tl">
                    <a:srgbClr val="000000">
                      <a:alpha val="43137"/>
                    </a:srgbClr>
                  </a:outerShdw>
                </a:effectLst>
              </a:rPr>
              <a:t>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smtClean="0"/>
              <a:t>Has become common to split cache:</a:t>
            </a:r>
          </a:p>
          <a:p>
            <a:pPr lvl="1"/>
            <a:r>
              <a:rPr lang="en-GB" dirty="0" smtClean="0"/>
              <a:t>One dedicated to instructions</a:t>
            </a:r>
          </a:p>
          <a:p>
            <a:pPr lvl="1"/>
            <a:r>
              <a:rPr lang="en-GB" dirty="0" smtClean="0"/>
              <a:t>One dedicated to data</a:t>
            </a:r>
          </a:p>
          <a:p>
            <a:pPr lvl="1"/>
            <a:r>
              <a:rPr lang="en-GB" dirty="0" smtClean="0"/>
              <a:t>Both exist at the same level, typically as two L1 caches</a:t>
            </a:r>
          </a:p>
          <a:p>
            <a:r>
              <a:rPr lang="en-GB" dirty="0"/>
              <a:t>Advantages of unified </a:t>
            </a:r>
            <a:r>
              <a:rPr lang="en-GB" dirty="0" smtClean="0"/>
              <a:t>cache:</a:t>
            </a:r>
          </a:p>
          <a:p>
            <a:pPr lvl="1"/>
            <a:r>
              <a:rPr lang="en-GB" dirty="0"/>
              <a:t>Higher hit rate</a:t>
            </a:r>
          </a:p>
          <a:p>
            <a:pPr lvl="2"/>
            <a:r>
              <a:rPr lang="en-GB" dirty="0"/>
              <a:t>Balances load of instruction and data </a:t>
            </a:r>
            <a:r>
              <a:rPr lang="en-GB" dirty="0" smtClean="0"/>
              <a:t>fetches automatically</a:t>
            </a:r>
          </a:p>
          <a:p>
            <a:pPr lvl="2"/>
            <a:r>
              <a:rPr lang="en-GB" dirty="0"/>
              <a:t>Only one cache</a:t>
            </a:r>
            <a:r>
              <a:rPr lang="en-GB" dirty="0" smtClean="0"/>
              <a:t> needs to be designed and implemented</a:t>
            </a:r>
          </a:p>
          <a:p>
            <a:r>
              <a:rPr lang="en-GB" dirty="0" smtClean="0"/>
              <a:t>Trend is toward split caches at the L1 and unified caches for higher levels</a:t>
            </a:r>
          </a:p>
          <a:p>
            <a:r>
              <a:rPr lang="en-GB" dirty="0" smtClean="0"/>
              <a:t>Advantages </a:t>
            </a:r>
            <a:r>
              <a:rPr lang="en-GB" dirty="0"/>
              <a:t>of split </a:t>
            </a:r>
            <a:r>
              <a:rPr lang="en-GB" dirty="0" smtClean="0"/>
              <a:t>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139756"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smtClean="0">
                <a:latin typeface="+mj-lt"/>
              </a:rPr>
              <a:t>Table 4.4    </a:t>
            </a:r>
          </a:p>
          <a:p>
            <a:pPr algn="ctr"/>
            <a:endParaRPr lang="en-US" sz="2000" dirty="0">
              <a:latin typeface="+mj-lt"/>
            </a:endParaRPr>
          </a:p>
          <a:p>
            <a:pPr algn="ctr"/>
            <a:r>
              <a:rPr lang="en-US" sz="2200" dirty="0" smtClean="0">
                <a:latin typeface="+mj-lt"/>
              </a:rPr>
              <a:t>Intel </a:t>
            </a:r>
          </a:p>
          <a:p>
            <a:pPr algn="ctr"/>
            <a:r>
              <a:rPr lang="en-US" sz="2200" dirty="0" smtClean="0">
                <a:latin typeface="+mj-lt"/>
              </a:rPr>
              <a:t>Cache </a:t>
            </a:r>
            <a:r>
              <a:rPr lang="en-US" sz="2200" dirty="0">
                <a:latin typeface="+mj-lt"/>
              </a:rPr>
              <a:t>Evolution </a:t>
            </a:r>
          </a:p>
        </p:txBody>
      </p:sp>
      <p:sp>
        <p:nvSpPr>
          <p:cNvPr id="4" name="TextBox 3"/>
          <p:cNvSpPr txBox="1"/>
          <p:nvPr/>
        </p:nvSpPr>
        <p:spPr>
          <a:xfrm>
            <a:off x="7528607" y="6309320"/>
            <a:ext cx="1619672" cy="461665"/>
          </a:xfrm>
          <a:prstGeom prst="rect">
            <a:avLst/>
          </a:prstGeom>
          <a:noFill/>
        </p:spPr>
        <p:txBody>
          <a:bodyPr wrap="square" rtlCol="0">
            <a:spAutoFit/>
          </a:bodyPr>
          <a:lstStyle/>
          <a:p>
            <a:r>
              <a:rPr lang="en-US" sz="1200" dirty="0" smtClean="0">
                <a:latin typeface="+mn-lt"/>
              </a:rPr>
              <a:t>(Table is on page 150 in the textbook.)</a:t>
            </a:r>
            <a:endParaRPr lang="en-US" sz="1200" dirty="0">
              <a:latin typeface="+mn-lt"/>
            </a:endParaRPr>
          </a:p>
        </p:txBody>
      </p:sp>
      <p:sp>
        <p:nvSpPr>
          <p:cNvPr id="5" name="Footer Placeholder 4"/>
          <p:cNvSpPr>
            <a:spLocks noGrp="1"/>
          </p:cNvSpPr>
          <p:nvPr>
            <p:ph type="ftr" sz="quarter" idx="11"/>
          </p:nvPr>
        </p:nvSpPr>
        <p:spPr>
          <a:xfrm>
            <a:off x="107504" y="6513909"/>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2536" y="1988840"/>
            <a:ext cx="9623484" cy="3468464"/>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sz="2400" dirty="0" smtClean="0"/>
              <a:t>Computer memory system overview</a:t>
            </a:r>
          </a:p>
          <a:p>
            <a:pPr lvl="1"/>
            <a:r>
              <a:rPr lang="en-US" sz="2200" dirty="0" smtClean="0"/>
              <a:t>Characteristics of Memory Systems</a:t>
            </a:r>
          </a:p>
          <a:p>
            <a:pPr lvl="1"/>
            <a:r>
              <a:rPr lang="en-US" sz="2200" dirty="0" smtClean="0"/>
              <a:t>Memory Hierarchy</a:t>
            </a:r>
          </a:p>
          <a:p>
            <a:pPr>
              <a:spcBef>
                <a:spcPts val="600"/>
              </a:spcBef>
            </a:pPr>
            <a:r>
              <a:rPr lang="en-US" sz="2400" dirty="0" smtClean="0"/>
              <a:t>Cache memory principles</a:t>
            </a:r>
          </a:p>
          <a:p>
            <a:pPr marL="228600" lvl="1">
              <a:buClr>
                <a:schemeClr val="accent1"/>
              </a:buClr>
            </a:pPr>
            <a:r>
              <a:rPr lang="en-US" sz="2400" dirty="0"/>
              <a:t>Pentium 4 cache </a:t>
            </a:r>
            <a:r>
              <a:rPr lang="en-US" sz="2400" dirty="0" smtClean="0"/>
              <a:t>organization</a:t>
            </a:r>
            <a:endParaRPr lang="en-US" sz="2400" dirty="0"/>
          </a:p>
        </p:txBody>
      </p:sp>
      <p:sp>
        <p:nvSpPr>
          <p:cNvPr id="32" name="Content Placeholder 31"/>
          <p:cNvSpPr>
            <a:spLocks noGrp="1"/>
          </p:cNvSpPr>
          <p:nvPr>
            <p:ph sz="quarter" idx="4"/>
          </p:nvPr>
        </p:nvSpPr>
        <p:spPr>
          <a:xfrm>
            <a:off x="4495800" y="2362200"/>
            <a:ext cx="3810000" cy="4724400"/>
          </a:xfrm>
        </p:spPr>
        <p:txBody>
          <a:bodyPr>
            <a:normAutofit/>
          </a:bodyPr>
          <a:lstStyle/>
          <a:p>
            <a:pPr marL="228600" lvl="1">
              <a:spcBef>
                <a:spcPts val="1800"/>
              </a:spcBef>
              <a:buClr>
                <a:schemeClr val="accent1"/>
              </a:buClr>
            </a:pPr>
            <a:r>
              <a:rPr lang="en-US" sz="2400" dirty="0" smtClean="0"/>
              <a:t>Elements of cache design</a:t>
            </a:r>
          </a:p>
          <a:p>
            <a:pPr lvl="1"/>
            <a:r>
              <a:rPr lang="en-US" sz="2200" dirty="0"/>
              <a:t>Cache addresses</a:t>
            </a:r>
          </a:p>
          <a:p>
            <a:pPr lvl="1"/>
            <a:r>
              <a:rPr lang="en-US" sz="2200" dirty="0"/>
              <a:t>Cache size</a:t>
            </a:r>
          </a:p>
          <a:p>
            <a:pPr lvl="1"/>
            <a:r>
              <a:rPr lang="en-US" sz="2200" dirty="0"/>
              <a:t>Mapping function</a:t>
            </a:r>
          </a:p>
          <a:p>
            <a:pPr lvl="1"/>
            <a:r>
              <a:rPr lang="en-US" sz="2200" dirty="0"/>
              <a:t>Replacement algorithms</a:t>
            </a:r>
          </a:p>
          <a:p>
            <a:pPr lvl="1"/>
            <a:r>
              <a:rPr lang="en-US" sz="2200" dirty="0"/>
              <a:t>Write policy</a:t>
            </a:r>
          </a:p>
          <a:p>
            <a:pPr lvl="1"/>
            <a:r>
              <a:rPr lang="en-US" sz="2200" dirty="0"/>
              <a:t>Line size</a:t>
            </a:r>
          </a:p>
          <a:p>
            <a:pPr lvl="1"/>
            <a:r>
              <a:rPr lang="en-US" sz="2200" dirty="0"/>
              <a:t>Number of caches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4</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Cache</a:t>
            </a:r>
          </a:p>
          <a:p>
            <a:r>
              <a:rPr lang="en-US" sz="2800" dirty="0" smtClean="0">
                <a:solidFill>
                  <a:schemeClr val="tx2"/>
                </a:solidFill>
                <a:latin typeface="+mj-lt"/>
                <a:ea typeface="+mj-ea"/>
                <a:cs typeface="+mj-cs"/>
              </a:rPr>
              <a:t>Memory</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smtClean="0">
                <a:effectLst>
                  <a:outerShdw blurRad="38100" dist="38100" dir="2700000" algn="tl">
                    <a:srgbClr val="000000">
                      <a:alpha val="43137"/>
                    </a:srgbClr>
                  </a:outerShdw>
                </a:effectLst>
              </a:rPr>
              <a:t>Method of Accessing Units of Data</a:t>
            </a:r>
            <a:endParaRPr lang="en-GB" dirty="0">
              <a:effectLst>
                <a:outerShdw blurRad="38100" dist="38100" dir="2700000" algn="tl">
                  <a:srgbClr val="000000">
                    <a:alpha val="43137"/>
                  </a:srgbClr>
                </a:outerShdw>
              </a:effectLst>
            </a:endParaRPr>
          </a:p>
        </p:txBody>
      </p:sp>
      <p:graphicFrame>
        <p:nvGraphicFramePr>
          <p:cNvPr id="8" name="Content Placeholder 7"/>
          <p:cNvGraphicFramePr>
            <a:graphicFrameLocks noGrp="1"/>
          </p:cNvGraphicFramePr>
          <p:nvPr>
            <p:ph idx="4294967295"/>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smtClean="0">
                <a:effectLst>
                  <a:outerShdw blurRad="38100" dist="38100" dir="2700000" algn="tl">
                    <a:srgbClr val="000000">
                      <a:alpha val="43137"/>
                    </a:srgbClr>
                  </a:outerShdw>
                </a:effectLst>
              </a:rPr>
              <a:t>Capacity and Performance:</a:t>
            </a:r>
            <a:endParaRPr lang="en-GB" dirty="0">
              <a:effectLst>
                <a:outerShdw blurRad="38100" dist="38100" dir="2700000" algn="tl">
                  <a:srgbClr val="000000">
                    <a:alpha val="43137"/>
                  </a:srgbClr>
                </a:outerShdw>
              </a:effectLst>
            </a:endParaRP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355792031"/>
              </p:ext>
            </p:extLst>
          </p:nvPr>
        </p:nvGraphicFramePr>
        <p:xfrm>
          <a:off x="184426" y="955261"/>
          <a:ext cx="8686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smtClean="0">
                <a:effectLst>
                  <a:outerShdw blurRad="38100" dist="38100" dir="2700000" algn="tl">
                    <a:srgbClr val="000000">
                      <a:alpha val="43137"/>
                    </a:srgbClr>
                  </a:outerShdw>
                </a:effectLst>
              </a:rPr>
              <a:t>Memory</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smtClean="0"/>
              <a:t>The most common forms are: </a:t>
            </a:r>
          </a:p>
          <a:p>
            <a:pPr lvl="1"/>
            <a:r>
              <a:rPr lang="en-US" sz="1765" dirty="0" smtClean="0"/>
              <a:t>Semiconductor memory</a:t>
            </a:r>
          </a:p>
          <a:p>
            <a:pPr lvl="1"/>
            <a:r>
              <a:rPr lang="en-US" sz="1765" dirty="0" smtClean="0"/>
              <a:t>Magnetic surface memory </a:t>
            </a:r>
          </a:p>
          <a:p>
            <a:pPr lvl="1"/>
            <a:r>
              <a:rPr lang="en-US" sz="1765" dirty="0" smtClean="0"/>
              <a:t>Optical</a:t>
            </a:r>
          </a:p>
          <a:p>
            <a:pPr lvl="1"/>
            <a:r>
              <a:rPr lang="en-US" sz="1765" dirty="0" smtClean="0"/>
              <a:t>Magneto-optical</a:t>
            </a:r>
          </a:p>
          <a:p>
            <a:pPr marL="228600" lvl="1">
              <a:spcBef>
                <a:spcPts val="2000"/>
              </a:spcBef>
              <a:buClr>
                <a:schemeClr val="accent1"/>
              </a:buClr>
            </a:pPr>
            <a:r>
              <a:rPr lang="en-US" sz="2118" dirty="0" smtClean="0"/>
              <a:t>Several physical characteristics of data storage are important:</a:t>
            </a:r>
          </a:p>
          <a:p>
            <a:pPr lvl="1"/>
            <a:r>
              <a:rPr lang="en-US" dirty="0" smtClean="0"/>
              <a:t>Volatile memory </a:t>
            </a:r>
          </a:p>
          <a:p>
            <a:pPr lvl="2"/>
            <a:r>
              <a:rPr lang="en-US" dirty="0" smtClean="0"/>
              <a:t>Information decays naturally or is lost when electrical power is switched off</a:t>
            </a:r>
          </a:p>
          <a:p>
            <a:pPr lvl="1"/>
            <a:r>
              <a:rPr lang="en-US" dirty="0" smtClean="0"/>
              <a:t>Nonvolatile memory </a:t>
            </a:r>
          </a:p>
          <a:p>
            <a:pPr lvl="2"/>
            <a:r>
              <a:rPr lang="en-US" dirty="0" smtClean="0"/>
              <a:t>Once recorded, information remains without deterioration until deliberately changed</a:t>
            </a:r>
          </a:p>
          <a:p>
            <a:pPr lvl="2"/>
            <a:r>
              <a:rPr lang="en-US" dirty="0" smtClean="0"/>
              <a:t>No electrical power is needed to retain information</a:t>
            </a:r>
          </a:p>
          <a:p>
            <a:pPr lvl="1"/>
            <a:r>
              <a:rPr lang="en-US" dirty="0" smtClean="0"/>
              <a:t>Magnetic-surface memories </a:t>
            </a:r>
          </a:p>
          <a:p>
            <a:pPr lvl="2"/>
            <a:r>
              <a:rPr lang="en-US" dirty="0" smtClean="0"/>
              <a:t>Are nonvolatile</a:t>
            </a:r>
          </a:p>
          <a:p>
            <a:pPr lvl="1"/>
            <a:r>
              <a:rPr lang="en-US" dirty="0" smtClean="0"/>
              <a:t>Semiconductor memory </a:t>
            </a:r>
          </a:p>
          <a:p>
            <a:pPr lvl="2"/>
            <a:r>
              <a:rPr lang="en-US" dirty="0" smtClean="0"/>
              <a:t>May be either volatile or nonvolatile</a:t>
            </a:r>
          </a:p>
          <a:p>
            <a:pPr lvl="1"/>
            <a:r>
              <a:rPr lang="en-US" dirty="0" smtClean="0"/>
              <a:t>Nonerasable memory</a:t>
            </a:r>
          </a:p>
          <a:p>
            <a:pPr lvl="2"/>
            <a:r>
              <a:rPr lang="en-US" dirty="0" smtClean="0"/>
              <a:t>Cannot be altered, except by destroying the storage unit</a:t>
            </a:r>
          </a:p>
          <a:p>
            <a:pPr lvl="2"/>
            <a:r>
              <a:rPr lang="en-US" dirty="0" smtClean="0"/>
              <a:t>Semiconductor memory of this type is known as read-only memory (ROM)</a:t>
            </a:r>
          </a:p>
          <a:p>
            <a:pPr marL="228600" lvl="1">
              <a:spcBef>
                <a:spcPts val="2000"/>
              </a:spcBef>
              <a:buClr>
                <a:schemeClr val="accent1"/>
              </a:buClr>
            </a:pPr>
            <a:r>
              <a:rPr lang="en-US" sz="2065" dirty="0" smtClean="0"/>
              <a:t>For random-access memory the organization is a key design issue</a:t>
            </a:r>
          </a:p>
          <a:p>
            <a:pPr lvl="1"/>
            <a:r>
              <a:rPr lang="en-US" sz="1806" dirty="0" smtClean="0"/>
              <a:t>Organization refers to the physical arrangement of bits to form words</a:t>
            </a:r>
            <a:endParaRPr lang="en-US" sz="1806" dirty="0"/>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Memory Hierarchy</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0"/>
            <a:ext cx="7556313" cy="4724400"/>
          </a:xfrm>
        </p:spPr>
        <p:txBody>
          <a:bodyPr>
            <a:normAutofit/>
          </a:bodyPr>
          <a:lstStyle/>
          <a:p>
            <a:r>
              <a:rPr lang="en-US" dirty="0" smtClean="0"/>
              <a:t>Design constraints on a computer’s memory can be summed up by three questions:</a:t>
            </a:r>
          </a:p>
          <a:p>
            <a:pPr lvl="1"/>
            <a:r>
              <a:rPr lang="en-US" dirty="0" smtClean="0"/>
              <a:t>How much, how fast, how expensive</a:t>
            </a:r>
          </a:p>
          <a:p>
            <a:r>
              <a:rPr lang="en-US" dirty="0" smtClean="0"/>
              <a:t>There is a trade-off among capacity, access time, and cost</a:t>
            </a:r>
          </a:p>
          <a:p>
            <a:pPr lvl="1"/>
            <a:r>
              <a:rPr lang="en-US" dirty="0" smtClean="0"/>
              <a:t>Faster access time, greater cost per bit</a:t>
            </a:r>
          </a:p>
          <a:p>
            <a:pPr lvl="1"/>
            <a:r>
              <a:rPr lang="en-US" dirty="0" smtClean="0"/>
              <a:t>Greater capacity, smaller cost per bit</a:t>
            </a:r>
          </a:p>
          <a:p>
            <a:pPr lvl="1"/>
            <a:r>
              <a:rPr lang="en-US" dirty="0" smtClean="0"/>
              <a:t>Greater capacity, slower access time</a:t>
            </a:r>
          </a:p>
          <a:p>
            <a:r>
              <a:rPr lang="en-US" dirty="0" smtClean="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11023</TotalTime>
  <Words>13080</Words>
  <Application>Microsoft Macintosh PowerPoint</Application>
  <PresentationFormat>On-screen Show (4:3)</PresentationFormat>
  <Paragraphs>1162</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Advantage</vt:lpstr>
      <vt:lpstr>William Stallings  Computer Organization  and Architecture 10th Edition</vt:lpstr>
      <vt:lpstr>Chapter 4</vt:lpstr>
      <vt:lpstr>PowerPoint Presentation</vt:lpstr>
      <vt:lpstr>Characteristics of Memory Systems</vt:lpstr>
      <vt:lpstr>Method of Accessing Units of Data</vt:lpstr>
      <vt:lpstr>Capacity and Performance:</vt:lpstr>
      <vt:lpstr>Memory</vt:lpstr>
      <vt:lpstr>Memory Hierarchy</vt:lpstr>
      <vt:lpstr>PowerPoint Presentation</vt:lpstr>
      <vt:lpstr>PowerPoint Presentation</vt:lpstr>
      <vt:lpstr>Memory </vt:lpstr>
      <vt:lpstr>PowerPoint Presentation</vt:lpstr>
      <vt:lpstr>PowerPoint Presentation</vt:lpstr>
      <vt:lpstr>PowerPoint Presentation</vt:lpstr>
      <vt:lpstr>PowerPoint Presentation</vt:lpstr>
      <vt:lpstr>PowerPoint Presentation</vt:lpstr>
      <vt:lpstr>Cache Addresses</vt:lpstr>
      <vt:lpstr>PowerPoint Presentation</vt:lpstr>
      <vt:lpstr>Table 4.3      Cache Sizes of Some Processors </vt:lpstr>
      <vt:lpstr>Mapping Function</vt:lpstr>
      <vt:lpstr>PowerPoint Presentation</vt:lpstr>
      <vt:lpstr>PowerPoint Presentation</vt:lpstr>
      <vt:lpstr>PowerPoint Presentation</vt:lpstr>
      <vt:lpstr>Direct Mapping Summary</vt:lpstr>
      <vt:lpstr>Victim Cache</vt:lpstr>
      <vt:lpstr>PowerPoint Presentation</vt:lpstr>
      <vt:lpstr>PowerPoint Presentation</vt:lpstr>
      <vt:lpstr>Associative Mapping Summary</vt:lpstr>
      <vt:lpstr>Set Associative Mapping</vt:lpstr>
      <vt:lpstr>PowerPoint Presentation</vt:lpstr>
      <vt:lpstr>PowerPoint Presentation</vt:lpstr>
      <vt:lpstr>Set Associative Mapping Summary</vt:lpstr>
      <vt:lpstr>PowerPoint Presentation</vt:lpstr>
      <vt:lpstr>PowerPoint Presentation</vt:lpstr>
      <vt:lpstr>Replacement Algorithms</vt:lpstr>
      <vt:lpstr>The most common replacement algorithms are:</vt:lpstr>
      <vt:lpstr>Write Policy</vt:lpstr>
      <vt:lpstr>Write Through   and Write Back</vt:lpstr>
      <vt:lpstr>Line Size</vt:lpstr>
      <vt:lpstr>Multilevel Caches</vt:lpstr>
      <vt:lpstr>PowerPoint Presentation</vt:lpstr>
      <vt:lpstr>Unified Versus Split Caches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Carole Snyder</cp:lastModifiedBy>
  <cp:revision>178</cp:revision>
  <dcterms:created xsi:type="dcterms:W3CDTF">2012-06-19T17:26:14Z</dcterms:created>
  <dcterms:modified xsi:type="dcterms:W3CDTF">2015-02-25T15:17:35Z</dcterms:modified>
</cp:coreProperties>
</file>